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52" r:id="rId5"/>
  </p:sldMasterIdLst>
  <p:notesMasterIdLst>
    <p:notesMasterId r:id="rId17"/>
  </p:notesMasterIdLst>
  <p:sldIdLst>
    <p:sldId id="401" r:id="rId6"/>
    <p:sldId id="411" r:id="rId7"/>
    <p:sldId id="414" r:id="rId8"/>
    <p:sldId id="413" r:id="rId9"/>
    <p:sldId id="416" r:id="rId10"/>
    <p:sldId id="415" r:id="rId11"/>
    <p:sldId id="419" r:id="rId12"/>
    <p:sldId id="420" r:id="rId13"/>
    <p:sldId id="421" r:id="rId14"/>
    <p:sldId id="418" r:id="rId15"/>
    <p:sldId id="4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61" autoAdjust="0"/>
  </p:normalViewPr>
  <p:slideViewPr>
    <p:cSldViewPr snapToGrid="0">
      <p:cViewPr varScale="1">
        <p:scale>
          <a:sx n="90" d="100"/>
          <a:sy n="90" d="100"/>
        </p:scale>
        <p:origin x="1392" y="96"/>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8E8BF6-0AFC-4AFE-B599-7440D9AC328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5F365F5-065B-4AB7-A0C7-5CF6D2F977E7}">
      <dgm:prSet/>
      <dgm:spPr>
        <a:solidFill>
          <a:schemeClr val="bg2">
            <a:lumMod val="50000"/>
          </a:schemeClr>
        </a:solidFill>
      </dgm:spPr>
      <dgm:t>
        <a:bodyPr/>
        <a:lstStyle/>
        <a:p>
          <a:r>
            <a:rPr lang="en-US" b="1"/>
            <a:t>Miranda Bruening, NCIDQ</a:t>
          </a:r>
          <a:endParaRPr lang="en-US"/>
        </a:p>
      </dgm:t>
    </dgm:pt>
    <dgm:pt modelId="{1B14C25F-64D3-4621-9D3E-77BEA3559820}" type="parTrans" cxnId="{8CA34334-626E-4E80-B3E4-78E18DEEDB6D}">
      <dgm:prSet/>
      <dgm:spPr/>
      <dgm:t>
        <a:bodyPr/>
        <a:lstStyle/>
        <a:p>
          <a:endParaRPr lang="en-US"/>
        </a:p>
      </dgm:t>
    </dgm:pt>
    <dgm:pt modelId="{838D2B63-C76A-4E79-8C35-42B5E35B2220}" type="sibTrans" cxnId="{8CA34334-626E-4E80-B3E4-78E18DEEDB6D}">
      <dgm:prSet/>
      <dgm:spPr/>
      <dgm:t>
        <a:bodyPr/>
        <a:lstStyle/>
        <a:p>
          <a:endParaRPr lang="en-US"/>
        </a:p>
      </dgm:t>
    </dgm:pt>
    <dgm:pt modelId="{5419AD0B-DD5D-495B-81B4-8FD476C36203}">
      <dgm:prSet/>
      <dgm:spPr>
        <a:solidFill>
          <a:schemeClr val="bg2">
            <a:lumMod val="75000"/>
          </a:schemeClr>
        </a:solidFill>
      </dgm:spPr>
      <dgm:t>
        <a:bodyPr/>
        <a:lstStyle/>
        <a:p>
          <a:r>
            <a:rPr lang="en-US"/>
            <a:t>Partner | Project Manager</a:t>
          </a:r>
        </a:p>
      </dgm:t>
    </dgm:pt>
    <dgm:pt modelId="{010269B6-CDD8-4B67-9A04-350EA5216BE4}" type="parTrans" cxnId="{55273F79-0A9C-4BC1-8CBA-3AF164710FB0}">
      <dgm:prSet/>
      <dgm:spPr/>
      <dgm:t>
        <a:bodyPr/>
        <a:lstStyle/>
        <a:p>
          <a:endParaRPr lang="en-US"/>
        </a:p>
      </dgm:t>
    </dgm:pt>
    <dgm:pt modelId="{79C18DDB-9172-4DD8-8CC3-576E2D8818A8}" type="sibTrans" cxnId="{55273F79-0A9C-4BC1-8CBA-3AF164710FB0}">
      <dgm:prSet/>
      <dgm:spPr/>
      <dgm:t>
        <a:bodyPr/>
        <a:lstStyle/>
        <a:p>
          <a:endParaRPr lang="en-US"/>
        </a:p>
      </dgm:t>
    </dgm:pt>
    <dgm:pt modelId="{FF33A46B-A142-487A-9AE9-73D66C06CE27}">
      <dgm:prSet/>
      <dgm:spPr>
        <a:solidFill>
          <a:schemeClr val="bg2">
            <a:lumMod val="60000"/>
            <a:lumOff val="40000"/>
          </a:schemeClr>
        </a:solidFill>
      </dgm:spPr>
      <dgm:t>
        <a:bodyPr/>
        <a:lstStyle/>
        <a:p>
          <a:r>
            <a:rPr lang="en-US" dirty="0"/>
            <a:t>Cell: 620-205-8487</a:t>
          </a:r>
        </a:p>
      </dgm:t>
    </dgm:pt>
    <dgm:pt modelId="{9C59CAF4-E2CC-4FB1-A9C0-B3695B458BCD}" type="parTrans" cxnId="{7042847E-05B0-4068-817F-36DFDC2A8871}">
      <dgm:prSet/>
      <dgm:spPr/>
      <dgm:t>
        <a:bodyPr/>
        <a:lstStyle/>
        <a:p>
          <a:endParaRPr lang="en-US"/>
        </a:p>
      </dgm:t>
    </dgm:pt>
    <dgm:pt modelId="{68A3B5FA-0068-4C76-924E-76AB3D80CD92}" type="sibTrans" cxnId="{7042847E-05B0-4068-817F-36DFDC2A8871}">
      <dgm:prSet/>
      <dgm:spPr/>
      <dgm:t>
        <a:bodyPr/>
        <a:lstStyle/>
        <a:p>
          <a:endParaRPr lang="en-US"/>
        </a:p>
      </dgm:t>
    </dgm:pt>
    <dgm:pt modelId="{6138016D-B32A-4919-A076-6560FBA850B3}">
      <dgm:prSet/>
      <dgm:spPr>
        <a:solidFill>
          <a:schemeClr val="bg2">
            <a:lumMod val="40000"/>
            <a:lumOff val="60000"/>
          </a:schemeClr>
        </a:solidFill>
      </dgm:spPr>
      <dgm:t>
        <a:bodyPr/>
        <a:lstStyle/>
        <a:p>
          <a:r>
            <a:rPr lang="en-US"/>
            <a:t>Office: 620-577-9300</a:t>
          </a:r>
        </a:p>
      </dgm:t>
    </dgm:pt>
    <dgm:pt modelId="{71BDD4FF-50C8-472F-A4D3-079F16779CFF}" type="parTrans" cxnId="{956A7673-E0FB-4250-8E61-3515FDCDE19B}">
      <dgm:prSet/>
      <dgm:spPr/>
      <dgm:t>
        <a:bodyPr/>
        <a:lstStyle/>
        <a:p>
          <a:endParaRPr lang="en-US"/>
        </a:p>
      </dgm:t>
    </dgm:pt>
    <dgm:pt modelId="{53E1D514-1F3B-4FE6-BC41-3EE300FDAC6F}" type="sibTrans" cxnId="{956A7673-E0FB-4250-8E61-3515FDCDE19B}">
      <dgm:prSet/>
      <dgm:spPr/>
      <dgm:t>
        <a:bodyPr/>
        <a:lstStyle/>
        <a:p>
          <a:endParaRPr lang="en-US"/>
        </a:p>
      </dgm:t>
    </dgm:pt>
    <dgm:pt modelId="{23FF1EA8-FA4F-4E7A-BE5F-F6F306F42FD9}">
      <dgm:prSet/>
      <dgm:spPr>
        <a:solidFill>
          <a:schemeClr val="bg2">
            <a:lumMod val="20000"/>
            <a:lumOff val="80000"/>
          </a:schemeClr>
        </a:solidFill>
      </dgm:spPr>
      <dgm:t>
        <a:bodyPr/>
        <a:lstStyle/>
        <a:p>
          <a:r>
            <a:rPr lang="en-US" dirty="0"/>
            <a:t>Miranda@EchelonAD.com</a:t>
          </a:r>
        </a:p>
      </dgm:t>
    </dgm:pt>
    <dgm:pt modelId="{0206693F-9CD8-4882-ACC9-6708EB308379}" type="parTrans" cxnId="{58118133-2DEE-43B9-9501-A79EEB730D0C}">
      <dgm:prSet/>
      <dgm:spPr/>
      <dgm:t>
        <a:bodyPr/>
        <a:lstStyle/>
        <a:p>
          <a:endParaRPr lang="en-US"/>
        </a:p>
      </dgm:t>
    </dgm:pt>
    <dgm:pt modelId="{DE0AF239-53A1-421E-A544-0A74B77AD269}" type="sibTrans" cxnId="{58118133-2DEE-43B9-9501-A79EEB730D0C}">
      <dgm:prSet/>
      <dgm:spPr/>
      <dgm:t>
        <a:bodyPr/>
        <a:lstStyle/>
        <a:p>
          <a:endParaRPr lang="en-US"/>
        </a:p>
      </dgm:t>
    </dgm:pt>
    <dgm:pt modelId="{572C505D-EE28-4955-B3B2-EB113FEECD16}" type="pres">
      <dgm:prSet presAssocID="{898E8BF6-0AFC-4AFE-B599-7440D9AC3283}" presName="linear" presStyleCnt="0">
        <dgm:presLayoutVars>
          <dgm:animLvl val="lvl"/>
          <dgm:resizeHandles val="exact"/>
        </dgm:presLayoutVars>
      </dgm:prSet>
      <dgm:spPr/>
    </dgm:pt>
    <dgm:pt modelId="{F6851C2C-4896-4FFC-92F3-BE36194680CA}" type="pres">
      <dgm:prSet presAssocID="{25F365F5-065B-4AB7-A0C7-5CF6D2F977E7}" presName="parentText" presStyleLbl="node1" presStyleIdx="0" presStyleCnt="5">
        <dgm:presLayoutVars>
          <dgm:chMax val="0"/>
          <dgm:bulletEnabled val="1"/>
        </dgm:presLayoutVars>
      </dgm:prSet>
      <dgm:spPr/>
    </dgm:pt>
    <dgm:pt modelId="{318BB7C3-6C1A-4190-90C4-076316118844}" type="pres">
      <dgm:prSet presAssocID="{838D2B63-C76A-4E79-8C35-42B5E35B2220}" presName="spacer" presStyleCnt="0"/>
      <dgm:spPr/>
    </dgm:pt>
    <dgm:pt modelId="{3257BAB2-A368-4D6A-BA6F-DB3BA90C07A6}" type="pres">
      <dgm:prSet presAssocID="{5419AD0B-DD5D-495B-81B4-8FD476C36203}" presName="parentText" presStyleLbl="node1" presStyleIdx="1" presStyleCnt="5" custLinFactNeighborX="179">
        <dgm:presLayoutVars>
          <dgm:chMax val="0"/>
          <dgm:bulletEnabled val="1"/>
        </dgm:presLayoutVars>
      </dgm:prSet>
      <dgm:spPr/>
    </dgm:pt>
    <dgm:pt modelId="{E2268444-7926-42BC-AFC2-7BC2991D3F57}" type="pres">
      <dgm:prSet presAssocID="{79C18DDB-9172-4DD8-8CC3-576E2D8818A8}" presName="spacer" presStyleCnt="0"/>
      <dgm:spPr/>
    </dgm:pt>
    <dgm:pt modelId="{01EB4DF3-CCF6-482F-8528-9B1BD81E7672}" type="pres">
      <dgm:prSet presAssocID="{FF33A46B-A142-487A-9AE9-73D66C06CE27}" presName="parentText" presStyleLbl="node1" presStyleIdx="2" presStyleCnt="5">
        <dgm:presLayoutVars>
          <dgm:chMax val="0"/>
          <dgm:bulletEnabled val="1"/>
        </dgm:presLayoutVars>
      </dgm:prSet>
      <dgm:spPr/>
    </dgm:pt>
    <dgm:pt modelId="{EFD42049-3DDB-4132-A9B0-E1A8AF34C93D}" type="pres">
      <dgm:prSet presAssocID="{68A3B5FA-0068-4C76-924E-76AB3D80CD92}" presName="spacer" presStyleCnt="0"/>
      <dgm:spPr/>
    </dgm:pt>
    <dgm:pt modelId="{C5ADA900-9E7D-4057-A6C2-B54CA9743DC2}" type="pres">
      <dgm:prSet presAssocID="{6138016D-B32A-4919-A076-6560FBA850B3}" presName="parentText" presStyleLbl="node1" presStyleIdx="3" presStyleCnt="5">
        <dgm:presLayoutVars>
          <dgm:chMax val="0"/>
          <dgm:bulletEnabled val="1"/>
        </dgm:presLayoutVars>
      </dgm:prSet>
      <dgm:spPr/>
    </dgm:pt>
    <dgm:pt modelId="{E711E99A-E1EB-49DD-86E6-9ED9A281A589}" type="pres">
      <dgm:prSet presAssocID="{53E1D514-1F3B-4FE6-BC41-3EE300FDAC6F}" presName="spacer" presStyleCnt="0"/>
      <dgm:spPr/>
    </dgm:pt>
    <dgm:pt modelId="{523B12D9-1ED8-4CB5-B96D-207792D0BB12}" type="pres">
      <dgm:prSet presAssocID="{23FF1EA8-FA4F-4E7A-BE5F-F6F306F42FD9}" presName="parentText" presStyleLbl="node1" presStyleIdx="4" presStyleCnt="5">
        <dgm:presLayoutVars>
          <dgm:chMax val="0"/>
          <dgm:bulletEnabled val="1"/>
        </dgm:presLayoutVars>
      </dgm:prSet>
      <dgm:spPr/>
    </dgm:pt>
  </dgm:ptLst>
  <dgm:cxnLst>
    <dgm:cxn modelId="{A2B89414-3F16-4AE5-9814-B0AD1378D333}" type="presOf" srcId="{5419AD0B-DD5D-495B-81B4-8FD476C36203}" destId="{3257BAB2-A368-4D6A-BA6F-DB3BA90C07A6}" srcOrd="0" destOrd="0" presId="urn:microsoft.com/office/officeart/2005/8/layout/vList2"/>
    <dgm:cxn modelId="{FBF9E01A-6AC7-41A9-B39C-1A9D411C0FFA}" type="presOf" srcId="{6138016D-B32A-4919-A076-6560FBA850B3}" destId="{C5ADA900-9E7D-4057-A6C2-B54CA9743DC2}" srcOrd="0" destOrd="0" presId="urn:microsoft.com/office/officeart/2005/8/layout/vList2"/>
    <dgm:cxn modelId="{C314D425-C6DB-416E-9217-D3543DEFB6E5}" type="presOf" srcId="{23FF1EA8-FA4F-4E7A-BE5F-F6F306F42FD9}" destId="{523B12D9-1ED8-4CB5-B96D-207792D0BB12}" srcOrd="0" destOrd="0" presId="urn:microsoft.com/office/officeart/2005/8/layout/vList2"/>
    <dgm:cxn modelId="{C4D97927-A361-4549-8501-B2B0D7D10865}" type="presOf" srcId="{25F365F5-065B-4AB7-A0C7-5CF6D2F977E7}" destId="{F6851C2C-4896-4FFC-92F3-BE36194680CA}" srcOrd="0" destOrd="0" presId="urn:microsoft.com/office/officeart/2005/8/layout/vList2"/>
    <dgm:cxn modelId="{58118133-2DEE-43B9-9501-A79EEB730D0C}" srcId="{898E8BF6-0AFC-4AFE-B599-7440D9AC3283}" destId="{23FF1EA8-FA4F-4E7A-BE5F-F6F306F42FD9}" srcOrd="4" destOrd="0" parTransId="{0206693F-9CD8-4882-ACC9-6708EB308379}" sibTransId="{DE0AF239-53A1-421E-A544-0A74B77AD269}"/>
    <dgm:cxn modelId="{8CA34334-626E-4E80-B3E4-78E18DEEDB6D}" srcId="{898E8BF6-0AFC-4AFE-B599-7440D9AC3283}" destId="{25F365F5-065B-4AB7-A0C7-5CF6D2F977E7}" srcOrd="0" destOrd="0" parTransId="{1B14C25F-64D3-4621-9D3E-77BEA3559820}" sibTransId="{838D2B63-C76A-4E79-8C35-42B5E35B2220}"/>
    <dgm:cxn modelId="{956A7673-E0FB-4250-8E61-3515FDCDE19B}" srcId="{898E8BF6-0AFC-4AFE-B599-7440D9AC3283}" destId="{6138016D-B32A-4919-A076-6560FBA850B3}" srcOrd="3" destOrd="0" parTransId="{71BDD4FF-50C8-472F-A4D3-079F16779CFF}" sibTransId="{53E1D514-1F3B-4FE6-BC41-3EE300FDAC6F}"/>
    <dgm:cxn modelId="{636BE356-FB58-4ECE-96A6-14CF6B31676B}" type="presOf" srcId="{FF33A46B-A142-487A-9AE9-73D66C06CE27}" destId="{01EB4DF3-CCF6-482F-8528-9B1BD81E7672}" srcOrd="0" destOrd="0" presId="urn:microsoft.com/office/officeart/2005/8/layout/vList2"/>
    <dgm:cxn modelId="{55273F79-0A9C-4BC1-8CBA-3AF164710FB0}" srcId="{898E8BF6-0AFC-4AFE-B599-7440D9AC3283}" destId="{5419AD0B-DD5D-495B-81B4-8FD476C36203}" srcOrd="1" destOrd="0" parTransId="{010269B6-CDD8-4B67-9A04-350EA5216BE4}" sibTransId="{79C18DDB-9172-4DD8-8CC3-576E2D8818A8}"/>
    <dgm:cxn modelId="{7042847E-05B0-4068-817F-36DFDC2A8871}" srcId="{898E8BF6-0AFC-4AFE-B599-7440D9AC3283}" destId="{FF33A46B-A142-487A-9AE9-73D66C06CE27}" srcOrd="2" destOrd="0" parTransId="{9C59CAF4-E2CC-4FB1-A9C0-B3695B458BCD}" sibTransId="{68A3B5FA-0068-4C76-924E-76AB3D80CD92}"/>
    <dgm:cxn modelId="{DBA87FDA-D087-49E2-88DE-6D902945A786}" type="presOf" srcId="{898E8BF6-0AFC-4AFE-B599-7440D9AC3283}" destId="{572C505D-EE28-4955-B3B2-EB113FEECD16}" srcOrd="0" destOrd="0" presId="urn:microsoft.com/office/officeart/2005/8/layout/vList2"/>
    <dgm:cxn modelId="{E923BD3F-9100-44EE-9ED1-92912B3A560D}" type="presParOf" srcId="{572C505D-EE28-4955-B3B2-EB113FEECD16}" destId="{F6851C2C-4896-4FFC-92F3-BE36194680CA}" srcOrd="0" destOrd="0" presId="urn:microsoft.com/office/officeart/2005/8/layout/vList2"/>
    <dgm:cxn modelId="{E9F5AC3A-3F13-4342-BA5E-A6F3EEC1EBD6}" type="presParOf" srcId="{572C505D-EE28-4955-B3B2-EB113FEECD16}" destId="{318BB7C3-6C1A-4190-90C4-076316118844}" srcOrd="1" destOrd="0" presId="urn:microsoft.com/office/officeart/2005/8/layout/vList2"/>
    <dgm:cxn modelId="{A70B5C58-EA2A-4B8B-A790-96E97E803D75}" type="presParOf" srcId="{572C505D-EE28-4955-B3B2-EB113FEECD16}" destId="{3257BAB2-A368-4D6A-BA6F-DB3BA90C07A6}" srcOrd="2" destOrd="0" presId="urn:microsoft.com/office/officeart/2005/8/layout/vList2"/>
    <dgm:cxn modelId="{B9885C70-5DE9-4D66-8987-8816DE82752F}" type="presParOf" srcId="{572C505D-EE28-4955-B3B2-EB113FEECD16}" destId="{E2268444-7926-42BC-AFC2-7BC2991D3F57}" srcOrd="3" destOrd="0" presId="urn:microsoft.com/office/officeart/2005/8/layout/vList2"/>
    <dgm:cxn modelId="{19E90E21-1899-4B6A-BBC8-9657196F5087}" type="presParOf" srcId="{572C505D-EE28-4955-B3B2-EB113FEECD16}" destId="{01EB4DF3-CCF6-482F-8528-9B1BD81E7672}" srcOrd="4" destOrd="0" presId="urn:microsoft.com/office/officeart/2005/8/layout/vList2"/>
    <dgm:cxn modelId="{AA49C55F-9419-4DB7-8B63-FE1861963901}" type="presParOf" srcId="{572C505D-EE28-4955-B3B2-EB113FEECD16}" destId="{EFD42049-3DDB-4132-A9B0-E1A8AF34C93D}" srcOrd="5" destOrd="0" presId="urn:microsoft.com/office/officeart/2005/8/layout/vList2"/>
    <dgm:cxn modelId="{6AA8B57E-4338-4401-AD1D-3572A95A7577}" type="presParOf" srcId="{572C505D-EE28-4955-B3B2-EB113FEECD16}" destId="{C5ADA900-9E7D-4057-A6C2-B54CA9743DC2}" srcOrd="6" destOrd="0" presId="urn:microsoft.com/office/officeart/2005/8/layout/vList2"/>
    <dgm:cxn modelId="{62C30632-81F3-4D7D-84D0-68D2FC8E57F8}" type="presParOf" srcId="{572C505D-EE28-4955-B3B2-EB113FEECD16}" destId="{E711E99A-E1EB-49DD-86E6-9ED9A281A589}" srcOrd="7" destOrd="0" presId="urn:microsoft.com/office/officeart/2005/8/layout/vList2"/>
    <dgm:cxn modelId="{19A9E8B9-0CF0-44EF-8F1D-6BFCDE8F6054}" type="presParOf" srcId="{572C505D-EE28-4955-B3B2-EB113FEECD16}" destId="{523B12D9-1ED8-4CB5-B96D-207792D0BB12}"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51C2C-4896-4FFC-92F3-BE36194680CA}">
      <dsp:nvSpPr>
        <dsp:cNvPr id="0" name=""/>
        <dsp:cNvSpPr/>
      </dsp:nvSpPr>
      <dsp:spPr>
        <a:xfrm>
          <a:off x="0" y="258255"/>
          <a:ext cx="5924550" cy="748800"/>
        </a:xfrm>
        <a:prstGeom prst="roundRect">
          <a:avLst/>
        </a:prstGeom>
        <a:solidFill>
          <a:schemeClr val="bg2">
            <a:lumMod val="50000"/>
          </a:schemeClr>
        </a:soli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Miranda Bruening, NCIDQ</a:t>
          </a:r>
          <a:endParaRPr lang="en-US" sz="3200" kern="1200"/>
        </a:p>
      </dsp:txBody>
      <dsp:txXfrm>
        <a:off x="36553" y="294808"/>
        <a:ext cx="5851444" cy="675694"/>
      </dsp:txXfrm>
    </dsp:sp>
    <dsp:sp modelId="{3257BAB2-A368-4D6A-BA6F-DB3BA90C07A6}">
      <dsp:nvSpPr>
        <dsp:cNvPr id="0" name=""/>
        <dsp:cNvSpPr/>
      </dsp:nvSpPr>
      <dsp:spPr>
        <a:xfrm>
          <a:off x="0" y="1099215"/>
          <a:ext cx="5924550" cy="748800"/>
        </a:xfrm>
        <a:prstGeom prst="roundRect">
          <a:avLst/>
        </a:prstGeom>
        <a:solidFill>
          <a:schemeClr val="bg2">
            <a:lumMod val="75000"/>
          </a:schemeClr>
        </a:soli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Partner | Project Manager</a:t>
          </a:r>
        </a:p>
      </dsp:txBody>
      <dsp:txXfrm>
        <a:off x="36553" y="1135768"/>
        <a:ext cx="5851444" cy="675694"/>
      </dsp:txXfrm>
    </dsp:sp>
    <dsp:sp modelId="{01EB4DF3-CCF6-482F-8528-9B1BD81E7672}">
      <dsp:nvSpPr>
        <dsp:cNvPr id="0" name=""/>
        <dsp:cNvSpPr/>
      </dsp:nvSpPr>
      <dsp:spPr>
        <a:xfrm>
          <a:off x="0" y="1940175"/>
          <a:ext cx="5924550" cy="748800"/>
        </a:xfrm>
        <a:prstGeom prst="roundRect">
          <a:avLst/>
        </a:prstGeom>
        <a:solidFill>
          <a:schemeClr val="bg2">
            <a:lumMod val="60000"/>
            <a:lumOff val="40000"/>
          </a:schemeClr>
        </a:soli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Cell: 620-205-8487</a:t>
          </a:r>
        </a:p>
      </dsp:txBody>
      <dsp:txXfrm>
        <a:off x="36553" y="1976728"/>
        <a:ext cx="5851444" cy="675694"/>
      </dsp:txXfrm>
    </dsp:sp>
    <dsp:sp modelId="{C5ADA900-9E7D-4057-A6C2-B54CA9743DC2}">
      <dsp:nvSpPr>
        <dsp:cNvPr id="0" name=""/>
        <dsp:cNvSpPr/>
      </dsp:nvSpPr>
      <dsp:spPr>
        <a:xfrm>
          <a:off x="0" y="2781135"/>
          <a:ext cx="5924550" cy="748800"/>
        </a:xfrm>
        <a:prstGeom prst="roundRect">
          <a:avLst/>
        </a:prstGeom>
        <a:solidFill>
          <a:schemeClr val="bg2">
            <a:lumMod val="40000"/>
            <a:lumOff val="60000"/>
          </a:schemeClr>
        </a:soli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Office: 620-577-9300</a:t>
          </a:r>
        </a:p>
      </dsp:txBody>
      <dsp:txXfrm>
        <a:off x="36553" y="2817688"/>
        <a:ext cx="5851444" cy="675694"/>
      </dsp:txXfrm>
    </dsp:sp>
    <dsp:sp modelId="{523B12D9-1ED8-4CB5-B96D-207792D0BB12}">
      <dsp:nvSpPr>
        <dsp:cNvPr id="0" name=""/>
        <dsp:cNvSpPr/>
      </dsp:nvSpPr>
      <dsp:spPr>
        <a:xfrm>
          <a:off x="0" y="3622095"/>
          <a:ext cx="5924550" cy="748800"/>
        </a:xfrm>
        <a:prstGeom prst="roundRect">
          <a:avLst/>
        </a:prstGeom>
        <a:solidFill>
          <a:schemeClr val="bg2">
            <a:lumMod val="20000"/>
            <a:lumOff val="80000"/>
          </a:schemeClr>
        </a:soli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Miranda@EchelonAD.com</a:t>
          </a:r>
        </a:p>
      </dsp:txBody>
      <dsp:txXfrm>
        <a:off x="36553" y="3658648"/>
        <a:ext cx="5851444" cy="6756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5T20:27:12.62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14,'1'-1,"-1"1,1-1,-1 0,1 0,-1 1,1-1,-1 1,1-1,0 1,-1-1,1 1,0-1,0 1,-1-1,1 1,0 0,0-1,-1 1,1 0,0 0,0 0,0-1,0 1,-1 0,3 0,28-2,-27 1,152 1,219 28,-201-12,1214 52,-1187-70,481 3,-426 10,110 3,-294-11,0 3,95 21,-137-21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5T20:27:13.641"/>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1,'131'9,"-20"0,900-1,-645-10,781 0,1414 4,-109 102,-993 32,-936-74,300 22,-796-82,-13-1,0 0,1-1,-1-1,0 0,22-5,-35 6,0 0,0 0,0-1,0 1,0 0,0-1,0 1,0-1,0 1,0-1,0 0,0 1,0-1,0 0,-1 0,1 0,0 0,-1 1,1-1,0 0,-1 0,1 0,-1 0,1 0,-1 0,0-1,0 1,1 0,-1 0,0 0,0 0,0 0,0-2,-14-36,13 38,-32-57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5T20:27:12.62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14,'1'-1,"-1"1,1-1,-1 0,1 0,-1 1,1-1,-1 1,1-1,0 1,-1-1,1 1,0-1,0 1,-1-1,1 1,0 0,0-1,-1 1,1 0,0 0,0 0,0-1,0 1,-1 0,3 0,28-2,-27 1,152 1,219 28,-201-12,1214 52,-1187-70,481 3,-426 10,110 3,-294-11,0 3,95 21,-137-21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5T20:27:13.641"/>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1,'131'9,"-20"0,900-1,-645-10,781 0,1414 4,-109 102,-993 32,-936-74,300 22,-796-82,-13-1,0 0,1-1,-1-1,0 0,22-5,-35 6,0 0,0 0,0-1,0 1,0 0,0-1,0 1,0-1,0 1,0-1,0 0,0 1,0-1,0 0,-1 0,1 0,0 0,-1 1,1-1,0 0,-1 0,1 0,-1 0,1 0,-1 0,0-1,0 1,1 0,-1 0,0 0,0 0,0 0,0-2,-14-36,13 38,-32-57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6/16/2022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a:t>
            </a:fld>
            <a:endParaRPr lang="en-US" dirty="0"/>
          </a:p>
        </p:txBody>
      </p:sp>
    </p:spTree>
    <p:extLst>
      <p:ext uri="{BB962C8B-B14F-4D97-AF65-F5344CB8AC3E}">
        <p14:creationId xmlns:p14="http://schemas.microsoft.com/office/powerpoint/2010/main" val="274682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marketing brochures combine all of the documents, renderings, and site visuals we create into one easy handout.  We can provide various types that highlight key points for the location.  Single page brochures can be used for quick key point touches.  We generate multi-page brochures for sales documents and more in depth informational depictions.  All brochures will be provided in digital format with releases to use them as you need.</a:t>
            </a:r>
          </a:p>
        </p:txBody>
      </p:sp>
      <p:sp>
        <p:nvSpPr>
          <p:cNvPr id="4" name="Slide Number Placeholder 3"/>
          <p:cNvSpPr>
            <a:spLocks noGrp="1"/>
          </p:cNvSpPr>
          <p:nvPr>
            <p:ph type="sldNum" sz="quarter" idx="5"/>
          </p:nvPr>
        </p:nvSpPr>
        <p:spPr/>
        <p:txBody>
          <a:bodyPr/>
          <a:lstStyle/>
          <a:p>
            <a:fld id="{0D0EDF81-139F-488C-872B-4720FBA6BF98}" type="slidenum">
              <a:rPr lang="en-US" smtClean="0"/>
              <a:t>10</a:t>
            </a:fld>
            <a:endParaRPr lang="en-US" dirty="0"/>
          </a:p>
        </p:txBody>
      </p:sp>
    </p:spTree>
    <p:extLst>
      <p:ext uri="{BB962C8B-B14F-4D97-AF65-F5344CB8AC3E}">
        <p14:creationId xmlns:p14="http://schemas.microsoft.com/office/powerpoint/2010/main" val="424981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thank you for allowing me to present our version of a Virtual Spec </a:t>
            </a:r>
            <a:r>
              <a:rPr lang="en-US" dirty="0" err="1"/>
              <a:t>Buidling</a:t>
            </a:r>
            <a:r>
              <a:rPr lang="en-US" dirty="0"/>
              <a:t> Package.  We would love to help any of you interested in developing a site in your community.  Please feel free to reach out to me via phone or email if you have any questions.</a:t>
            </a:r>
          </a:p>
        </p:txBody>
      </p:sp>
      <p:sp>
        <p:nvSpPr>
          <p:cNvPr id="4" name="Slide Number Placeholder 3"/>
          <p:cNvSpPr>
            <a:spLocks noGrp="1"/>
          </p:cNvSpPr>
          <p:nvPr>
            <p:ph type="sldNum" sz="quarter" idx="5"/>
          </p:nvPr>
        </p:nvSpPr>
        <p:spPr/>
        <p:txBody>
          <a:bodyPr/>
          <a:lstStyle/>
          <a:p>
            <a:fld id="{0D0EDF81-139F-488C-872B-4720FBA6BF98}" type="slidenum">
              <a:rPr lang="en-US" smtClean="0"/>
              <a:t>11</a:t>
            </a:fld>
            <a:endParaRPr lang="en-US" dirty="0"/>
          </a:p>
        </p:txBody>
      </p:sp>
    </p:spTree>
    <p:extLst>
      <p:ext uri="{BB962C8B-B14F-4D97-AF65-F5344CB8AC3E}">
        <p14:creationId xmlns:p14="http://schemas.microsoft.com/office/powerpoint/2010/main" val="289211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our first meeting with the community.  We will determine many factors that go into our proposal and the marketability of your site.  First we would like to know what are your site needs?  Do you need additional roads or infrastructure built to get to the site?  Is the site flat or is there a lot of elevation?  Detention areas?  Next we move on to What type of business does your industrial park want to draw?  What is the common function of the businesses in the park or is there common functions?  Is there a business type that we want to avoid marketing to?  Last, what are the community amenities?  What would draw developers to this site?  Do you have appropriate housing and daycare for mass employment?  Is there essential stores like grocery, healthcare situation, education, etc.  Community function is a component that we need to ensure we touch on as developers look into this area as part of their decision process as well.  Once we understand the site and the community better, we will discuss what level of marketing materials you are wanting as well as the budget you have for generating these materials.  We have standard packages, but each communities' needs are different, so we like to tailor a package to fit what best suits the need.</a:t>
            </a:r>
          </a:p>
        </p:txBody>
      </p:sp>
      <p:sp>
        <p:nvSpPr>
          <p:cNvPr id="4" name="Slide Number Placeholder 3"/>
          <p:cNvSpPr>
            <a:spLocks noGrp="1"/>
          </p:cNvSpPr>
          <p:nvPr>
            <p:ph type="sldNum" sz="quarter" idx="5"/>
          </p:nvPr>
        </p:nvSpPr>
        <p:spPr/>
        <p:txBody>
          <a:bodyPr/>
          <a:lstStyle/>
          <a:p>
            <a:fld id="{0D0EDF81-139F-488C-872B-4720FBA6BF98}" type="slidenum">
              <a:rPr lang="en-US" smtClean="0"/>
              <a:t>2</a:t>
            </a:fld>
            <a:endParaRPr lang="en-US" dirty="0"/>
          </a:p>
        </p:txBody>
      </p:sp>
    </p:spTree>
    <p:extLst>
      <p:ext uri="{BB962C8B-B14F-4D97-AF65-F5344CB8AC3E}">
        <p14:creationId xmlns:p14="http://schemas.microsoft.com/office/powerpoint/2010/main" val="1695613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our proposal is agreed upon, we begin generating the Virtual Spec Building package.  There are many benefits to having a spec plan worked out prior to mass marketing your site.  The general public is very visual, you would be surprised at the amount of people who have a hard time conceptualizing space.  When you provide visual materials that show people options for the site and space you are trying to sell them on, it becomes a much smoother process.  These materials can aid in demonstrating possible functions of an empty lot.  Try to visualize what an 8 acre lot looks like, then put a 25,000 square foot building on it.  Its very hard to do this without having something to scale to look at.  Our marketing brochure helps put concepts on paper and in context for more people to easily understand.  On the flip side of that, lets say you have an existing building that is completely open on the inside but has been unoccupied for so long its under disrepair and visually is unappealing in pictures.  We can take that building footprint and do some interior renderings of the space to take place of the existing imagery to allow for the developer to see what it could be instead of what it currently is.  Having these types of materials on hand also allows you to widen your market exposure.  You can put this out on social media and catch attention, put it in mailing distribution lists, have handouts made, email marketing blasts.  The reach you can get really is endless and only aids in drawing the attention of interested parties when your marketing materials cut out their need for conceptual creativity.</a:t>
            </a:r>
          </a:p>
        </p:txBody>
      </p:sp>
      <p:sp>
        <p:nvSpPr>
          <p:cNvPr id="4" name="Slide Number Placeholder 3"/>
          <p:cNvSpPr>
            <a:spLocks noGrp="1"/>
          </p:cNvSpPr>
          <p:nvPr>
            <p:ph type="sldNum" sz="quarter" idx="5"/>
          </p:nvPr>
        </p:nvSpPr>
        <p:spPr/>
        <p:txBody>
          <a:bodyPr/>
          <a:lstStyle/>
          <a:p>
            <a:fld id="{0D0EDF81-139F-488C-872B-4720FBA6BF98}" type="slidenum">
              <a:rPr lang="en-US" smtClean="0"/>
              <a:t>3</a:t>
            </a:fld>
            <a:endParaRPr lang="en-US" dirty="0"/>
          </a:p>
        </p:txBody>
      </p:sp>
    </p:spTree>
    <p:extLst>
      <p:ext uri="{BB962C8B-B14F-4D97-AF65-F5344CB8AC3E}">
        <p14:creationId xmlns:p14="http://schemas.microsoft.com/office/powerpoint/2010/main" val="247718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Gudea"/>
              </a:rPr>
              <a:t>Lets talk about the community contributions.  The first thing a community needs to ensure they have in place is the zoning and planning ordinances for the Industrial Park or proposed site / lot.  These include details on how and what can be built in those areas was well thoughts on if you will require landscaping and such in the areas.  When all of these items are pre-determined then this allows for the lots to become Pre-permitted and approved locations which have many advantages when time of construction is critical. We call these lots “shovel-ready”. This offers a significant time advantage to developers who have a project that aligns with what is already approved.  Having things like site utility infrastructure and roadways already in place and built are also big ticket items on the marketability of your lot.  Developers are looking for ease of access, does the site have visibility?  If not, is there signage in place to easily direct traffic to their lot?  Things like this are all key factors in ensuring that the community is ready for a developer to be able to quickly move on a decision.   Keep in mind when you are looking at the site infrastructure aspect.  Most big manufacturing and industrial buildings need to be sprinklered.  You need to ensure your water pressure to the site is adequate to provide enough flow for a sprinkler system.  If your park isn’t new, but already established, make sure to check all of these items and see if there are any upgrades or incentives you can provide to cover the lack of provisions in some of these areas.  Sometimes communities will offer tax breaks as incentives for big development opportunities.</a:t>
            </a:r>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4</a:t>
            </a:fld>
            <a:endParaRPr lang="en-US" dirty="0"/>
          </a:p>
        </p:txBody>
      </p:sp>
    </p:spTree>
    <p:extLst>
      <p:ext uri="{BB962C8B-B14F-4D97-AF65-F5344CB8AC3E}">
        <p14:creationId xmlns:p14="http://schemas.microsoft.com/office/powerpoint/2010/main" val="418472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Gudea"/>
              </a:rPr>
              <a:t>As we mentioned before, a community needs to be aware of the amenities it can market in providing to aid in a developer move to the location.   These amenities are (list).  If there is a major deficient in one or more of these areas, the focus of the community needs to figure out a plan to fix these.  Community Amenities are marketing factors that the developers use to decide if they can staff the building they build.  There is a percentage of people who will come out of the community itself to work, but typically upper management positions are hired in and moved to the new locations and if there aren’t a good set of amenities to get capable management staff to move, then you may be passed up for another site location that has worse infrastructure but better amenities.  A developer can always aid in the monetary side of additional infrastructure if they really want to be at your site, but aiding in gaining better healthcare or housing or even daycare for their employees is not something they digress to. </a:t>
            </a:r>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5</a:t>
            </a:fld>
            <a:endParaRPr lang="en-US" dirty="0"/>
          </a:p>
        </p:txBody>
      </p:sp>
    </p:spTree>
    <p:extLst>
      <p:ext uri="{BB962C8B-B14F-4D97-AF65-F5344CB8AC3E}">
        <p14:creationId xmlns:p14="http://schemas.microsoft.com/office/powerpoint/2010/main" val="143159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of this talk, you are probably wondering what the timeline and cost impacts to you are for our services.  As I mentioned before, we tailor our packages to each communities needs.  However starting costs of our packages run at $5000 and go up from there.  This rate gets you a two pages of marketing brochures, a 3 page set of construction documents of the spec building, as site layout / visual and 3 colored building renderings.  The next few slides will show you what we can provide for your </a:t>
            </a:r>
            <a:r>
              <a:rPr lang="en-US" dirty="0" err="1"/>
              <a:t>Virtural</a:t>
            </a:r>
            <a:r>
              <a:rPr lang="en-US" dirty="0"/>
              <a:t> Spec Building package.</a:t>
            </a:r>
          </a:p>
        </p:txBody>
      </p:sp>
      <p:sp>
        <p:nvSpPr>
          <p:cNvPr id="4" name="Slide Number Placeholder 3"/>
          <p:cNvSpPr>
            <a:spLocks noGrp="1"/>
          </p:cNvSpPr>
          <p:nvPr>
            <p:ph type="sldNum" sz="quarter" idx="5"/>
          </p:nvPr>
        </p:nvSpPr>
        <p:spPr/>
        <p:txBody>
          <a:bodyPr/>
          <a:lstStyle/>
          <a:p>
            <a:fld id="{0D0EDF81-139F-488C-872B-4720FBA6BF98}" type="slidenum">
              <a:rPr lang="en-US" smtClean="0"/>
              <a:t>6</a:t>
            </a:fld>
            <a:endParaRPr lang="en-US" dirty="0"/>
          </a:p>
        </p:txBody>
      </p:sp>
    </p:spTree>
    <p:extLst>
      <p:ext uri="{BB962C8B-B14F-4D97-AF65-F5344CB8AC3E}">
        <p14:creationId xmlns:p14="http://schemas.microsoft.com/office/powerpoint/2010/main" val="290701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Echelon, we have a pool of industrial manufacturing buildings, as well as other types, that we can pull from to fit the need of your marketing plan.  We use buildings that have already been built, or conceptualized to keep the cost of design down for your spec building package.  Remember, the goal is to create something for a developer to visualize.  The developer will decide what type and size of building they want to construct, but if we can provide them a visual to show a size of lot and building for that site, it helps them to visualize their selves in the space.  We take one of our stock plans that you select and fit it on your site and adjust the parking and lot amenities to fit, but the building design is already complete.   We will show the floor plans, site plan, building elevations and any other important information that you may want to highlight.</a:t>
            </a:r>
          </a:p>
        </p:txBody>
      </p:sp>
      <p:sp>
        <p:nvSpPr>
          <p:cNvPr id="4" name="Slide Number Placeholder 3"/>
          <p:cNvSpPr>
            <a:spLocks noGrp="1"/>
          </p:cNvSpPr>
          <p:nvPr>
            <p:ph type="sldNum" sz="quarter" idx="5"/>
          </p:nvPr>
        </p:nvSpPr>
        <p:spPr/>
        <p:txBody>
          <a:bodyPr/>
          <a:lstStyle/>
          <a:p>
            <a:fld id="{0D0EDF81-139F-488C-872B-4720FBA6BF98}" type="slidenum">
              <a:rPr lang="en-US" smtClean="0"/>
              <a:t>7</a:t>
            </a:fld>
            <a:endParaRPr lang="en-US" dirty="0"/>
          </a:p>
        </p:txBody>
      </p:sp>
    </p:spTree>
    <p:extLst>
      <p:ext uri="{BB962C8B-B14F-4D97-AF65-F5344CB8AC3E}">
        <p14:creationId xmlns:p14="http://schemas.microsoft.com/office/powerpoint/2010/main" val="373302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Echelon will provide a colored google earth imagery of your site with size and location clearly labeled.  This type of visual gives the developer a good idea of the road access to and from their lot as well as what might be around the lot in relation to other buildings and open area for expansion.  We also like to provide a 3D conceptual visual of the site to give more context to the areas.  </a:t>
            </a:r>
          </a:p>
        </p:txBody>
      </p:sp>
      <p:sp>
        <p:nvSpPr>
          <p:cNvPr id="4" name="Slide Number Placeholder 3"/>
          <p:cNvSpPr>
            <a:spLocks noGrp="1"/>
          </p:cNvSpPr>
          <p:nvPr>
            <p:ph type="sldNum" sz="quarter" idx="5"/>
          </p:nvPr>
        </p:nvSpPr>
        <p:spPr/>
        <p:txBody>
          <a:bodyPr/>
          <a:lstStyle/>
          <a:p>
            <a:fld id="{0D0EDF81-139F-488C-872B-4720FBA6BF98}" type="slidenum">
              <a:rPr lang="en-US" smtClean="0"/>
              <a:t>8</a:t>
            </a:fld>
            <a:endParaRPr lang="en-US" dirty="0"/>
          </a:p>
        </p:txBody>
      </p:sp>
    </p:spTree>
    <p:extLst>
      <p:ext uri="{BB962C8B-B14F-4D97-AF65-F5344CB8AC3E}">
        <p14:creationId xmlns:p14="http://schemas.microsoft.com/office/powerpoint/2010/main" val="1237289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Colored Building Renderings are key in ensuring that you provide a visual for interested parties.   There are multiple levels of quality in our rendering capabilities.  The level of quality will be reflected in our fee structure.  As you can tell, the top right image is the lowest quality, but it still provides a good visual.  The lower right is mid quality and the left image is a high quality rendering with realistic vegetation and people interacting with the space.  Echelon will provide 3 color rendered images as part of your base package that you can use for marketing materials and social media posting.</a:t>
            </a:r>
          </a:p>
        </p:txBody>
      </p:sp>
      <p:sp>
        <p:nvSpPr>
          <p:cNvPr id="4" name="Slide Number Placeholder 3"/>
          <p:cNvSpPr>
            <a:spLocks noGrp="1"/>
          </p:cNvSpPr>
          <p:nvPr>
            <p:ph type="sldNum" sz="quarter" idx="5"/>
          </p:nvPr>
        </p:nvSpPr>
        <p:spPr/>
        <p:txBody>
          <a:bodyPr/>
          <a:lstStyle/>
          <a:p>
            <a:fld id="{0D0EDF81-139F-488C-872B-4720FBA6BF98}" type="slidenum">
              <a:rPr lang="en-US" smtClean="0"/>
              <a:t>9</a:t>
            </a:fld>
            <a:endParaRPr lang="en-US" dirty="0"/>
          </a:p>
        </p:txBody>
      </p:sp>
    </p:spTree>
    <p:extLst>
      <p:ext uri="{BB962C8B-B14F-4D97-AF65-F5344CB8AC3E}">
        <p14:creationId xmlns:p14="http://schemas.microsoft.com/office/powerpoint/2010/main" val="216395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Freeform: Shape 6" descr="Tag=AccentColor&#10;Flavor=Light&#10;Target=Fill">
            <a:extLst>
              <a:ext uri="{FF2B5EF4-FFF2-40B4-BE49-F238E27FC236}">
                <a16:creationId xmlns:a16="http://schemas.microsoft.com/office/drawing/2014/main" id="{1CDED9E2-4892-7932-4191-5EED43C0EB70}"/>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40949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056053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27909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769396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9/3/20XX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621510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183007990"/>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9/3/20XX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09947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082930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427459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83962871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380697873"/>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20264378"/>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8704667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013071778"/>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08655883"/>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57995706"/>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011346090"/>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754309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80528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9/3/20XX</a:t>
            </a:r>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015937391"/>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2" r:id="rId18"/>
    <p:sldLayoutId id="2147483773" r:id="rId19"/>
  </p:sldLayoutIdLst>
  <p:hf hdr="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4.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7.png"/><Relationship Id="rId3" Type="http://schemas.openxmlformats.org/officeDocument/2006/relationships/slideLayout" Target="../slideLayouts/slideLayout35.xml"/><Relationship Id="rId7" Type="http://schemas.openxmlformats.org/officeDocument/2006/relationships/diagramLayout" Target="../diagrams/layout1.xml"/><Relationship Id="rId12" Type="http://schemas.openxmlformats.org/officeDocument/2006/relationships/image" Target="../media/image26.png"/><Relationship Id="rId17" Type="http://schemas.openxmlformats.org/officeDocument/2006/relationships/image" Target="../media/image4.png"/><Relationship Id="rId2" Type="http://schemas.openxmlformats.org/officeDocument/2006/relationships/audio" Target="../media/media11.m4a"/><Relationship Id="rId16" Type="http://schemas.openxmlformats.org/officeDocument/2006/relationships/image" Target="../media/image30.png"/><Relationship Id="rId1" Type="http://schemas.microsoft.com/office/2007/relationships/media" Target="../media/media11.m4a"/><Relationship Id="rId6" Type="http://schemas.openxmlformats.org/officeDocument/2006/relationships/diagramData" Target="../diagrams/data1.xml"/><Relationship Id="rId11" Type="http://schemas.openxmlformats.org/officeDocument/2006/relationships/image" Target="../media/image25.png"/><Relationship Id="rId5" Type="http://schemas.openxmlformats.org/officeDocument/2006/relationships/image" Target="../media/image1.jpeg"/><Relationship Id="rId15" Type="http://schemas.openxmlformats.org/officeDocument/2006/relationships/image" Target="../media/image29.png"/><Relationship Id="rId10" Type="http://schemas.microsoft.com/office/2007/relationships/diagramDrawing" Target="../diagrams/drawing1.xml"/><Relationship Id="rId4" Type="http://schemas.openxmlformats.org/officeDocument/2006/relationships/notesSlide" Target="../notesSlides/notesSlide11.xml"/><Relationship Id="rId9" Type="http://schemas.openxmlformats.org/officeDocument/2006/relationships/diagramColors" Target="../diagrams/colors1.xml"/><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www.geograph.org.uk/photo/3763601" TargetMode="External"/><Relationship Id="rId13" Type="http://schemas.openxmlformats.org/officeDocument/2006/relationships/image" Target="../media/image4.png"/><Relationship Id="rId3" Type="http://schemas.openxmlformats.org/officeDocument/2006/relationships/slideLayout" Target="../slideLayouts/slideLayout34.xml"/><Relationship Id="rId7" Type="http://schemas.openxmlformats.org/officeDocument/2006/relationships/image" Target="../media/image8.jpg"/><Relationship Id="rId12"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yeonohio.com/utilities-gas-industry-coordinate-to-oppose-ohio-villages-clean-energy-goal/" TargetMode="External"/><Relationship Id="rId11" Type="http://schemas.openxmlformats.org/officeDocument/2006/relationships/customXml" Target="../ink/ink2.xml"/><Relationship Id="rId5" Type="http://schemas.openxmlformats.org/officeDocument/2006/relationships/image" Target="../media/image7.jp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customXml" Target="../ink/ink4.xml"/><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customXml" Target="../ink/ink3.xml"/><Relationship Id="rId10" Type="http://schemas.openxmlformats.org/officeDocument/2006/relationships/image" Target="../media/image10.jpeg"/><Relationship Id="rId4" Type="http://schemas.openxmlformats.org/officeDocument/2006/relationships/notesSlide" Target="../notesSlides/notesSlide5.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4.xml"/><Relationship Id="rId7" Type="http://schemas.openxmlformats.org/officeDocument/2006/relationships/image" Target="../media/image1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4.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a:xfrm>
            <a:off x="171372" y="787232"/>
            <a:ext cx="6140627" cy="3511296"/>
          </a:xfrm>
        </p:spPr>
        <p:txBody>
          <a:bodyPr/>
          <a:lstStyle/>
          <a:p>
            <a:r>
              <a:rPr lang="en-US" dirty="0">
                <a:latin typeface="Arial Black" panose="020B0A04020102020204" pitchFamily="34" charset="0"/>
              </a:rPr>
              <a:t>Is a Virtual Spec Building an Option for your Community?</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6889898" y="787233"/>
            <a:ext cx="5302103" cy="5751790"/>
          </a:xfrm>
        </p:spPr>
        <p:txBody>
          <a:bodyPr>
            <a:normAutofit/>
          </a:bodyPr>
          <a:lstStyle/>
          <a:p>
            <a:pPr algn="ctr"/>
            <a:r>
              <a:rPr lang="en-US" sz="3600" b="1" dirty="0"/>
              <a:t>GRASSROOTS ED 201</a:t>
            </a:r>
          </a:p>
          <a:p>
            <a:pPr algn="ctr"/>
            <a:endParaRPr lang="en-US" dirty="0"/>
          </a:p>
          <a:p>
            <a:pPr algn="ctr"/>
            <a:r>
              <a:rPr lang="en-US" b="1" dirty="0"/>
              <a:t>Kansas Dept. of Commerce</a:t>
            </a:r>
          </a:p>
          <a:p>
            <a:pPr algn="ctr"/>
            <a:r>
              <a:rPr lang="en-US" sz="1800" dirty="0"/>
              <a:t>Office of Rural Prosperity</a:t>
            </a:r>
          </a:p>
          <a:p>
            <a:pPr algn="ctr"/>
            <a:endParaRPr lang="en-US" sz="1800" dirty="0"/>
          </a:p>
          <a:p>
            <a:pPr algn="ctr"/>
            <a:r>
              <a:rPr lang="en-US" b="1" dirty="0"/>
              <a:t>Echelon Arch + Design</a:t>
            </a:r>
          </a:p>
          <a:p>
            <a:pPr algn="ctr"/>
            <a:r>
              <a:rPr lang="en-US" sz="1800" dirty="0"/>
              <a:t>Miranda Bruening, NCIDQ</a:t>
            </a:r>
          </a:p>
          <a:p>
            <a:pPr algn="ctr"/>
            <a:r>
              <a:rPr lang="en-US" sz="1800" dirty="0"/>
              <a:t>Partner | Project Manager</a:t>
            </a:r>
          </a:p>
          <a:p>
            <a:pPr algn="ctr"/>
            <a:r>
              <a:rPr lang="en-US" sz="1800" dirty="0"/>
              <a:t>Independence, KS</a:t>
            </a:r>
          </a:p>
        </p:txBody>
      </p:sp>
      <p:pic>
        <p:nvPicPr>
          <p:cNvPr id="5" name="Picture 4" descr="A picture containing shape&#10;&#10;Description automatically generated">
            <a:extLst>
              <a:ext uri="{FF2B5EF4-FFF2-40B4-BE49-F238E27FC236}">
                <a16:creationId xmlns:a16="http://schemas.microsoft.com/office/drawing/2014/main" id="{8202F373-8048-C385-6CC2-2E4615907E3B}"/>
              </a:ext>
            </a:extLst>
          </p:cNvPr>
          <p:cNvPicPr>
            <a:picLocks noChangeAspect="1"/>
          </p:cNvPicPr>
          <p:nvPr/>
        </p:nvPicPr>
        <p:blipFill>
          <a:blip r:embed="rId5"/>
          <a:stretch>
            <a:fillRect/>
          </a:stretch>
        </p:blipFill>
        <p:spPr>
          <a:xfrm>
            <a:off x="850957" y="4594603"/>
            <a:ext cx="4781455" cy="2074859"/>
          </a:xfrm>
          <a:prstGeom prst="rect">
            <a:avLst/>
          </a:prstGeom>
        </p:spPr>
      </p:pic>
      <p:pic>
        <p:nvPicPr>
          <p:cNvPr id="7" name="Picture 6">
            <a:extLst>
              <a:ext uri="{FF2B5EF4-FFF2-40B4-BE49-F238E27FC236}">
                <a16:creationId xmlns:a16="http://schemas.microsoft.com/office/drawing/2014/main" id="{1DA7085B-B306-71D4-9260-2A0176E27469}"/>
              </a:ext>
            </a:extLst>
          </p:cNvPr>
          <p:cNvPicPr>
            <a:picLocks noChangeAspect="1"/>
          </p:cNvPicPr>
          <p:nvPr/>
        </p:nvPicPr>
        <p:blipFill>
          <a:blip r:embed="rId6"/>
          <a:srcRect/>
          <a:stretch/>
        </p:blipFill>
        <p:spPr>
          <a:xfrm>
            <a:off x="5488263" y="4275364"/>
            <a:ext cx="2394098" cy="2394098"/>
          </a:xfrm>
          <a:prstGeom prst="rect">
            <a:avLst/>
          </a:prstGeom>
        </p:spPr>
      </p:pic>
      <p:pic>
        <p:nvPicPr>
          <p:cNvPr id="4" name="Intro Slide">
            <a:hlinkClick r:id="" action="ppaction://media"/>
            <a:extLst>
              <a:ext uri="{FF2B5EF4-FFF2-40B4-BE49-F238E27FC236}">
                <a16:creationId xmlns:a16="http://schemas.microsoft.com/office/drawing/2014/main" id="{8E78C14E-67D4-8780-5F87-D4C3D3FF80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74766540"/>
      </p:ext>
    </p:extLst>
  </p:cSld>
  <p:clrMapOvr>
    <a:masterClrMapping/>
  </p:clrMapOvr>
  <mc:AlternateContent xmlns:mc="http://schemas.openxmlformats.org/markup-compatibility/2006" xmlns:p14="http://schemas.microsoft.com/office/powerpoint/2010/main">
    <mc:Choice Requires="p14">
      <p:transition spd="slow" p14:dur="2000" advClick="0" advTm="200"/>
    </mc:Choice>
    <mc:Fallback xmlns="">
      <p:transition spd="slow" advClick="0" advTm="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Single and multi-page options</a:t>
            </a:r>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2030819" y="4224528"/>
            <a:ext cx="9326030" cy="1463040"/>
          </a:xfrm>
        </p:spPr>
        <p:txBody>
          <a:bodyPr/>
          <a:lstStyle/>
          <a:p>
            <a:r>
              <a:rPr lang="en-US" sz="4800" dirty="0"/>
              <a:t>Marketing brochures</a:t>
            </a:r>
            <a:endParaRPr lang="en-US" dirty="0"/>
          </a:p>
        </p:txBody>
      </p:sp>
      <p:sp>
        <p:nvSpPr>
          <p:cNvPr id="10" name="Rectangle 9">
            <a:extLst>
              <a:ext uri="{FF2B5EF4-FFF2-40B4-BE49-F238E27FC236}">
                <a16:creationId xmlns:a16="http://schemas.microsoft.com/office/drawing/2014/main" id="{4F126A60-7A77-9280-E432-727168ABF979}"/>
              </a:ext>
            </a:extLst>
          </p:cNvPr>
          <p:cNvSpPr/>
          <p:nvPr/>
        </p:nvSpPr>
        <p:spPr>
          <a:xfrm>
            <a:off x="664106" y="5922335"/>
            <a:ext cx="5258230" cy="119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arketing Brochures">
            <a:hlinkClick r:id="" action="ppaction://media"/>
            <a:extLst>
              <a:ext uri="{FF2B5EF4-FFF2-40B4-BE49-F238E27FC236}">
                <a16:creationId xmlns:a16="http://schemas.microsoft.com/office/drawing/2014/main" id="{39AACB45-7094-A926-2890-64D4C18A9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1026" name="Picture 2">
            <a:extLst>
              <a:ext uri="{FF2B5EF4-FFF2-40B4-BE49-F238E27FC236}">
                <a16:creationId xmlns:a16="http://schemas.microsoft.com/office/drawing/2014/main" id="{3642A65A-3ADE-C2A2-CBA4-F4AD9FDC67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77" t="67286" r="7255" b="2171"/>
          <a:stretch/>
        </p:blipFill>
        <p:spPr bwMode="auto">
          <a:xfrm>
            <a:off x="5643549" y="374833"/>
            <a:ext cx="5135526" cy="2094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9369A7-2F01-E36D-E0F2-183F20B8B2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7" t="30646" r="6595" b="37571"/>
          <a:stretch/>
        </p:blipFill>
        <p:spPr bwMode="auto">
          <a:xfrm>
            <a:off x="297712" y="340241"/>
            <a:ext cx="5124894" cy="2179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FAC442-BD8C-B352-B22E-48A29E40D13B}"/>
              </a:ext>
            </a:extLst>
          </p:cNvPr>
          <p:cNvPicPr>
            <a:picLocks noChangeAspect="1"/>
          </p:cNvPicPr>
          <p:nvPr/>
        </p:nvPicPr>
        <p:blipFill>
          <a:blip r:embed="rId7"/>
          <a:stretch>
            <a:fillRect/>
          </a:stretch>
        </p:blipFill>
        <p:spPr>
          <a:xfrm>
            <a:off x="297712" y="2633472"/>
            <a:ext cx="3546083" cy="2306795"/>
          </a:xfrm>
          <a:prstGeom prst="rect">
            <a:avLst/>
          </a:prstGeom>
        </p:spPr>
      </p:pic>
      <p:pic>
        <p:nvPicPr>
          <p:cNvPr id="9" name="Picture 8">
            <a:extLst>
              <a:ext uri="{FF2B5EF4-FFF2-40B4-BE49-F238E27FC236}">
                <a16:creationId xmlns:a16="http://schemas.microsoft.com/office/drawing/2014/main" id="{4BFCF16B-6579-B4DB-327A-20DA39F1BFA7}"/>
              </a:ext>
            </a:extLst>
          </p:cNvPr>
          <p:cNvPicPr>
            <a:picLocks noChangeAspect="1"/>
          </p:cNvPicPr>
          <p:nvPr/>
        </p:nvPicPr>
        <p:blipFill>
          <a:blip r:embed="rId8"/>
          <a:stretch>
            <a:fillRect/>
          </a:stretch>
        </p:blipFill>
        <p:spPr>
          <a:xfrm>
            <a:off x="3898447" y="2621297"/>
            <a:ext cx="3048317" cy="2298823"/>
          </a:xfrm>
          <a:prstGeom prst="rect">
            <a:avLst/>
          </a:prstGeom>
        </p:spPr>
      </p:pic>
      <p:pic>
        <p:nvPicPr>
          <p:cNvPr id="1030" name="Picture 6">
            <a:extLst>
              <a:ext uri="{FF2B5EF4-FFF2-40B4-BE49-F238E27FC236}">
                <a16:creationId xmlns:a16="http://schemas.microsoft.com/office/drawing/2014/main" id="{FF086557-22D5-35D4-4EE9-2BAA091B965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24" t="9220" r="3983" b="11075"/>
          <a:stretch/>
        </p:blipFill>
        <p:spPr bwMode="auto">
          <a:xfrm>
            <a:off x="7068339" y="2871308"/>
            <a:ext cx="4816550" cy="1724983"/>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4">
            <a:extLst>
              <a:ext uri="{FF2B5EF4-FFF2-40B4-BE49-F238E27FC236}">
                <a16:creationId xmlns:a16="http://schemas.microsoft.com/office/drawing/2014/main" id="{286F5424-7515-8C3F-6EF8-3968F9DF778E}"/>
              </a:ext>
            </a:extLst>
          </p:cNvPr>
          <p:cNvSpPr txBox="1">
            <a:spLocks/>
          </p:cNvSpPr>
          <p:nvPr/>
        </p:nvSpPr>
        <p:spPr>
          <a:xfrm>
            <a:off x="4541464" y="65487"/>
            <a:ext cx="2473983" cy="198829"/>
          </a:xfrm>
          <a:prstGeom prst="rect">
            <a:avLst/>
          </a:prstGeom>
        </p:spPr>
        <p:txBody>
          <a:bodyPr vert="horz" lIns="91440" tIns="45720" rIns="91440" bIns="45720" rtlCol="0">
            <a:norm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r>
              <a:rPr lang="en-US" sz="600" dirty="0"/>
              <a:t>Examples for visuals only - Not prepared by echelon</a:t>
            </a:r>
          </a:p>
        </p:txBody>
      </p:sp>
    </p:spTree>
    <p:extLst>
      <p:ext uri="{BB962C8B-B14F-4D97-AF65-F5344CB8AC3E}">
        <p14:creationId xmlns:p14="http://schemas.microsoft.com/office/powerpoint/2010/main" val="2439522496"/>
      </p:ext>
    </p:extLst>
  </p:cSld>
  <p:clrMapOvr>
    <a:masterClrMapping/>
  </p:clrMapOvr>
  <mc:AlternateContent xmlns:mc="http://schemas.openxmlformats.org/markup-compatibility/2006" xmlns:p14="http://schemas.microsoft.com/office/powerpoint/2010/main">
    <mc:Choice Requires="p14">
      <p:transition spd="slow" p14:dur="2000" advClick="0" advTm="300"/>
    </mc:Choice>
    <mc:Fallback xmlns="">
      <p:transition spd="slow" advClick="0" advTm="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C0E209B3-8FED-350D-FA5E-FCB5FA934B98}"/>
              </a:ext>
            </a:extLst>
          </p:cNvPr>
          <p:cNvGraphicFramePr>
            <a:graphicFrameLocks noGrp="1"/>
          </p:cNvGraphicFramePr>
          <p:nvPr>
            <p:ph sz="quarter" idx="13"/>
            <p:extLst>
              <p:ext uri="{D42A27DB-BD31-4B8C-83A1-F6EECF244321}">
                <p14:modId xmlns:p14="http://schemas.microsoft.com/office/powerpoint/2010/main" val="4231757859"/>
              </p:ext>
            </p:extLst>
          </p:nvPr>
        </p:nvGraphicFramePr>
        <p:xfrm>
          <a:off x="5637987" y="1114425"/>
          <a:ext cx="5924550" cy="46291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8" descr="Graphical user interface, application, Teams&#10;&#10;Description automatically generated">
            <a:extLst>
              <a:ext uri="{FF2B5EF4-FFF2-40B4-BE49-F238E27FC236}">
                <a16:creationId xmlns:a16="http://schemas.microsoft.com/office/drawing/2014/main" id="{EAABBFF6-CBE2-6C39-C832-DFAE3C5BCAA8}"/>
              </a:ext>
            </a:extLst>
          </p:cNvPr>
          <p:cNvPicPr>
            <a:picLocks noChangeAspect="1"/>
          </p:cNvPicPr>
          <p:nvPr/>
        </p:nvPicPr>
        <p:blipFill rotWithShape="1">
          <a:blip r:embed="rId11"/>
          <a:srcRect t="50000"/>
          <a:stretch/>
        </p:blipFill>
        <p:spPr>
          <a:xfrm>
            <a:off x="1480544" y="3429000"/>
            <a:ext cx="3932898" cy="1674159"/>
          </a:xfrm>
          <a:prstGeom prst="rect">
            <a:avLst/>
          </a:prstGeom>
        </p:spPr>
      </p:pic>
      <p:pic>
        <p:nvPicPr>
          <p:cNvPr id="11" name="Picture 10" descr="Qr code&#10;&#10;Description automatically generated">
            <a:extLst>
              <a:ext uri="{FF2B5EF4-FFF2-40B4-BE49-F238E27FC236}">
                <a16:creationId xmlns:a16="http://schemas.microsoft.com/office/drawing/2014/main" id="{BD09E1DE-9038-9129-9294-EBA67B23CB09}"/>
              </a:ext>
            </a:extLst>
          </p:cNvPr>
          <p:cNvPicPr>
            <a:picLocks noChangeAspect="1"/>
          </p:cNvPicPr>
          <p:nvPr/>
        </p:nvPicPr>
        <p:blipFill>
          <a:blip r:embed="rId12"/>
          <a:stretch>
            <a:fillRect/>
          </a:stretch>
        </p:blipFill>
        <p:spPr>
          <a:xfrm>
            <a:off x="3646967" y="1114425"/>
            <a:ext cx="1541929" cy="1775788"/>
          </a:xfrm>
          <a:prstGeom prst="rect">
            <a:avLst/>
          </a:prstGeom>
        </p:spPr>
      </p:pic>
      <p:pic>
        <p:nvPicPr>
          <p:cNvPr id="2050" name="Picture 2" descr="Facebook Icon Transparent Background #20576 - Free Icons Library">
            <a:extLst>
              <a:ext uri="{FF2B5EF4-FFF2-40B4-BE49-F238E27FC236}">
                <a16:creationId xmlns:a16="http://schemas.microsoft.com/office/drawing/2014/main" id="{A718D399-B59D-A5AF-C8A3-90185352CD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89335" y="5743575"/>
            <a:ext cx="833716" cy="8337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cebook symbol Icons | Free Download">
            <a:extLst>
              <a:ext uri="{FF2B5EF4-FFF2-40B4-BE49-F238E27FC236}">
                <a16:creationId xmlns:a16="http://schemas.microsoft.com/office/drawing/2014/main" id="{007D93E4-30D2-A8AA-AF0C-A015548150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61230" y="5748860"/>
            <a:ext cx="1004714" cy="900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nkedin Icon Svg #109849 - Free Icons Library">
            <a:extLst>
              <a:ext uri="{FF2B5EF4-FFF2-40B4-BE49-F238E27FC236}">
                <a16:creationId xmlns:a16="http://schemas.microsoft.com/office/drawing/2014/main" id="{3A88FF19-5156-B5E9-56E5-49D6986FE5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4280" y="5838778"/>
            <a:ext cx="693022" cy="693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ext&#10;&#10;Description automatically generated">
            <a:extLst>
              <a:ext uri="{FF2B5EF4-FFF2-40B4-BE49-F238E27FC236}">
                <a16:creationId xmlns:a16="http://schemas.microsoft.com/office/drawing/2014/main" id="{ABBA36CB-866A-476C-C68C-D5BEADC79DAE}"/>
              </a:ext>
            </a:extLst>
          </p:cNvPr>
          <p:cNvPicPr>
            <a:picLocks noChangeAspect="1"/>
          </p:cNvPicPr>
          <p:nvPr/>
        </p:nvPicPr>
        <p:blipFill>
          <a:blip r:embed="rId16"/>
          <a:stretch>
            <a:fillRect/>
          </a:stretch>
        </p:blipFill>
        <p:spPr>
          <a:xfrm>
            <a:off x="1669565" y="1478612"/>
            <a:ext cx="1829962" cy="2189619"/>
          </a:xfrm>
          <a:prstGeom prst="rect">
            <a:avLst/>
          </a:prstGeom>
        </p:spPr>
      </p:pic>
      <p:pic>
        <p:nvPicPr>
          <p:cNvPr id="2" name="Last Slide">
            <a:hlinkClick r:id="" action="ppaction://media"/>
            <a:extLst>
              <a:ext uri="{FF2B5EF4-FFF2-40B4-BE49-F238E27FC236}">
                <a16:creationId xmlns:a16="http://schemas.microsoft.com/office/drawing/2014/main" id="{68568490-CE5D-29BA-1754-EB84E2DC518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86914249"/>
      </p:ext>
    </p:extLst>
  </p:cSld>
  <p:clrMapOvr>
    <a:masterClrMapping/>
  </p:clrMapOvr>
  <mc:AlternateContent xmlns:mc="http://schemas.openxmlformats.org/markup-compatibility/2006" xmlns:p14="http://schemas.microsoft.com/office/powerpoint/2010/main">
    <mc:Choice Requires="p14">
      <p:transition spd="slow" p14:dur="2000" advClick="0" advTm="240"/>
    </mc:Choice>
    <mc:Fallback xmlns="">
      <p:transition spd="slow" advClick="0" advTm="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AND STEPS TAKEN</a:t>
            </a:r>
          </a:p>
        </p:txBody>
      </p:sp>
      <p:sp>
        <p:nvSpPr>
          <p:cNvPr id="8" name="Content Placeholder 4">
            <a:extLst>
              <a:ext uri="{FF2B5EF4-FFF2-40B4-BE49-F238E27FC236}">
                <a16:creationId xmlns:a16="http://schemas.microsoft.com/office/drawing/2014/main" id="{D5F6AB56-45B3-D31A-EB1D-6ADAC4C55D3F}"/>
              </a:ext>
            </a:extLst>
          </p:cNvPr>
          <p:cNvSpPr txBox="1">
            <a:spLocks/>
          </p:cNvSpPr>
          <p:nvPr/>
        </p:nvSpPr>
        <p:spPr>
          <a:xfrm>
            <a:off x="293298" y="1411080"/>
            <a:ext cx="4955358" cy="3054096"/>
          </a:xfrm>
          <a:prstGeom prst="rect">
            <a:avLst/>
          </a:prstGeom>
        </p:spPr>
        <p:txBody>
          <a:bodyPr vert="horz" lIns="91440" tIns="45720" rIns="91440" bIns="45720" rtlCol="0">
            <a:norm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285750" indent="-285750" algn="l">
              <a:buFont typeface="Arial" panose="020B0604020202020204" pitchFamily="34" charset="0"/>
              <a:buChar char="•"/>
            </a:pPr>
            <a:r>
              <a:rPr lang="en-US" sz="1800" dirty="0"/>
              <a:t>WHAT SITE NEEDS ARE in terms of access and infrastructure</a:t>
            </a:r>
          </a:p>
          <a:p>
            <a:pPr marL="285750" indent="-285750" algn="l">
              <a:buFont typeface="Arial" panose="020B0604020202020204" pitchFamily="34" charset="0"/>
              <a:buChar char="•"/>
            </a:pPr>
            <a:r>
              <a:rPr lang="en-US" sz="1800" dirty="0"/>
              <a:t>BUILDING TYPE AND FUNCTION</a:t>
            </a:r>
          </a:p>
          <a:p>
            <a:pPr marL="285750" indent="-285750" algn="l">
              <a:buFont typeface="Arial" panose="020B0604020202020204" pitchFamily="34" charset="0"/>
              <a:buChar char="•"/>
            </a:pPr>
            <a:r>
              <a:rPr lang="en-US" sz="1800" dirty="0"/>
              <a:t>Community amenities</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LEVEL OF MARKETING </a:t>
            </a:r>
          </a:p>
          <a:p>
            <a:pPr marL="285750" indent="-285750" algn="l">
              <a:buFont typeface="Arial" panose="020B0604020202020204" pitchFamily="34" charset="0"/>
              <a:buChar char="•"/>
            </a:pPr>
            <a:r>
              <a:rPr lang="en-US" sz="1800" dirty="0"/>
              <a:t>BUDGET</a:t>
            </a:r>
          </a:p>
          <a:p>
            <a:endParaRPr lang="en-US" sz="1800" dirty="0"/>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2286000" y="4224528"/>
            <a:ext cx="9070848" cy="1463040"/>
          </a:xfrm>
        </p:spPr>
        <p:txBody>
          <a:bodyPr/>
          <a:lstStyle/>
          <a:p>
            <a:r>
              <a:rPr lang="en-US" sz="4800" dirty="0"/>
              <a:t>PROPOSAL DEVELOPMENT</a:t>
            </a:r>
            <a:endParaRPr lang="en-US" dirty="0"/>
          </a:p>
        </p:txBody>
      </p:sp>
      <p:sp>
        <p:nvSpPr>
          <p:cNvPr id="10" name="Text Placeholder 2">
            <a:extLst>
              <a:ext uri="{FF2B5EF4-FFF2-40B4-BE49-F238E27FC236}">
                <a16:creationId xmlns:a16="http://schemas.microsoft.com/office/drawing/2014/main" id="{DCE5642B-AB63-E76A-D04F-134152726566}"/>
              </a:ext>
            </a:extLst>
          </p:cNvPr>
          <p:cNvSpPr txBox="1">
            <a:spLocks/>
          </p:cNvSpPr>
          <p:nvPr/>
        </p:nvSpPr>
        <p:spPr>
          <a:xfrm>
            <a:off x="293298" y="440466"/>
            <a:ext cx="4451230" cy="950976"/>
          </a:xfrm>
          <a:prstGeom prst="rect">
            <a:avLst/>
          </a:prstGeom>
        </p:spPr>
        <p:txBody>
          <a:bodyPr vert="horz" lIns="91440" tIns="45720" rIns="91440" bIns="45720" rtlCol="0">
            <a:no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r>
              <a:rPr lang="en-US" sz="3200" b="1" dirty="0"/>
              <a:t>DETERMINATIONS</a:t>
            </a:r>
          </a:p>
        </p:txBody>
      </p:sp>
      <p:pic>
        <p:nvPicPr>
          <p:cNvPr id="11" name="Picture 10" descr="An aerial view of a city&#10;&#10;Description automatically generated with medium confidence">
            <a:extLst>
              <a:ext uri="{FF2B5EF4-FFF2-40B4-BE49-F238E27FC236}">
                <a16:creationId xmlns:a16="http://schemas.microsoft.com/office/drawing/2014/main" id="{9104105F-C490-1C6F-8F76-55523BA96B24}"/>
              </a:ext>
            </a:extLst>
          </p:cNvPr>
          <p:cNvPicPr>
            <a:picLocks noChangeAspect="1"/>
          </p:cNvPicPr>
          <p:nvPr/>
        </p:nvPicPr>
        <p:blipFill>
          <a:blip r:embed="rId5"/>
          <a:stretch>
            <a:fillRect/>
          </a:stretch>
        </p:blipFill>
        <p:spPr>
          <a:xfrm>
            <a:off x="4744528" y="896586"/>
            <a:ext cx="6788989" cy="3473771"/>
          </a:xfrm>
          <a:prstGeom prst="rect">
            <a:avLst/>
          </a:prstGeom>
        </p:spPr>
      </p:pic>
      <p:sp>
        <p:nvSpPr>
          <p:cNvPr id="14" name="Rectangle 13">
            <a:extLst>
              <a:ext uri="{FF2B5EF4-FFF2-40B4-BE49-F238E27FC236}">
                <a16:creationId xmlns:a16="http://schemas.microsoft.com/office/drawing/2014/main" id="{AFBDC7AE-C1F6-EEB4-8E43-276F093B6BFF}"/>
              </a:ext>
            </a:extLst>
          </p:cNvPr>
          <p:cNvSpPr/>
          <p:nvPr/>
        </p:nvSpPr>
        <p:spPr>
          <a:xfrm>
            <a:off x="664105" y="5900469"/>
            <a:ext cx="7703518" cy="141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roposal Development">
            <a:hlinkClick r:id="" action="ppaction://media"/>
            <a:extLst>
              <a:ext uri="{FF2B5EF4-FFF2-40B4-BE49-F238E27FC236}">
                <a16:creationId xmlns:a16="http://schemas.microsoft.com/office/drawing/2014/main" id="{09A30DAD-A1C2-3081-37FF-9081CA95D3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19322117"/>
      </p:ext>
    </p:extLst>
  </p:cSld>
  <p:clrMapOvr>
    <a:masterClrMapping/>
  </p:clrMapOvr>
  <mc:AlternateContent xmlns:mc="http://schemas.openxmlformats.org/markup-compatibility/2006" xmlns:p14="http://schemas.microsoft.com/office/powerpoint/2010/main">
    <mc:Choice Requires="p14">
      <p:transition spd="slow" p14:dur="2000" advClick="0" advTm="1170"/>
    </mc:Choice>
    <mc:Fallback xmlns="">
      <p:transition spd="slow" advClick="0" advTm="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FOR A VIRTUAL SPEC BUILDING</a:t>
            </a:r>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4252823" y="4224528"/>
            <a:ext cx="7104025" cy="1463040"/>
          </a:xfrm>
        </p:spPr>
        <p:txBody>
          <a:bodyPr/>
          <a:lstStyle/>
          <a:p>
            <a:r>
              <a:rPr lang="en-US" sz="4800" dirty="0"/>
              <a:t>BENEFITS AND USES</a:t>
            </a:r>
            <a:endParaRPr lang="en-US" dirty="0"/>
          </a:p>
        </p:txBody>
      </p:sp>
      <p:sp>
        <p:nvSpPr>
          <p:cNvPr id="6" name="Content Placeholder 4">
            <a:extLst>
              <a:ext uri="{FF2B5EF4-FFF2-40B4-BE49-F238E27FC236}">
                <a16:creationId xmlns:a16="http://schemas.microsoft.com/office/drawing/2014/main" id="{25905D37-EBE0-B173-B27F-CE406809AD5E}"/>
              </a:ext>
            </a:extLst>
          </p:cNvPr>
          <p:cNvSpPr txBox="1">
            <a:spLocks/>
          </p:cNvSpPr>
          <p:nvPr/>
        </p:nvSpPr>
        <p:spPr>
          <a:xfrm>
            <a:off x="293298" y="1411080"/>
            <a:ext cx="4955358" cy="3054096"/>
          </a:xfrm>
          <a:prstGeom prst="rect">
            <a:avLst/>
          </a:prstGeom>
        </p:spPr>
        <p:txBody>
          <a:bodyPr vert="horz" lIns="91440" tIns="45720" rIns="91440" bIns="45720" rtlCol="0">
            <a:norm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285750" indent="-285750" algn="l">
              <a:buFont typeface="Arial" panose="020B0604020202020204" pitchFamily="34" charset="0"/>
              <a:buChar char="•"/>
            </a:pPr>
            <a:r>
              <a:rPr lang="en-US" sz="1800" dirty="0"/>
              <a:t>VISUAL MATERIALS</a:t>
            </a:r>
          </a:p>
          <a:p>
            <a:pPr marL="285750" indent="-285750" algn="l">
              <a:buFont typeface="Arial" panose="020B0604020202020204" pitchFamily="34" charset="0"/>
              <a:buChar char="•"/>
            </a:pPr>
            <a:r>
              <a:rPr lang="en-US" sz="1800" dirty="0"/>
              <a:t>AID IN DEMENSTRATING POSSIBLE FUNCTIONS OF SITE</a:t>
            </a:r>
          </a:p>
          <a:p>
            <a:pPr marL="285750" indent="-285750" algn="l">
              <a:buFont typeface="Arial" panose="020B0604020202020204" pitchFamily="34" charset="0"/>
              <a:buChar char="•"/>
            </a:pPr>
            <a:r>
              <a:rPr lang="en-US" sz="1800" dirty="0"/>
              <a:t>Options for reuse of existing unoccupied building </a:t>
            </a:r>
          </a:p>
          <a:p>
            <a:pPr marL="285750" indent="-285750" algn="l">
              <a:buFont typeface="Arial" panose="020B0604020202020204" pitchFamily="34" charset="0"/>
              <a:buChar char="•"/>
            </a:pPr>
            <a:r>
              <a:rPr lang="en-US" sz="1800" dirty="0"/>
              <a:t>Easier and wider EXPOSURE</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endParaRPr lang="en-US" sz="1800" dirty="0"/>
          </a:p>
          <a:p>
            <a:endParaRPr lang="en-US" sz="1800" dirty="0"/>
          </a:p>
        </p:txBody>
      </p:sp>
      <p:sp>
        <p:nvSpPr>
          <p:cNvPr id="7" name="Text Placeholder 2">
            <a:extLst>
              <a:ext uri="{FF2B5EF4-FFF2-40B4-BE49-F238E27FC236}">
                <a16:creationId xmlns:a16="http://schemas.microsoft.com/office/drawing/2014/main" id="{C3AB5BF8-3B9F-B323-E21D-F580D514D00A}"/>
              </a:ext>
            </a:extLst>
          </p:cNvPr>
          <p:cNvSpPr txBox="1">
            <a:spLocks/>
          </p:cNvSpPr>
          <p:nvPr/>
        </p:nvSpPr>
        <p:spPr>
          <a:xfrm>
            <a:off x="293298" y="440466"/>
            <a:ext cx="4451230" cy="950976"/>
          </a:xfrm>
          <a:prstGeom prst="rect">
            <a:avLst/>
          </a:prstGeom>
        </p:spPr>
        <p:txBody>
          <a:bodyPr vert="horz" lIns="91440" tIns="45720" rIns="91440" bIns="45720" rtlCol="0">
            <a:no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r>
              <a:rPr lang="en-US" sz="3200" b="1" dirty="0"/>
              <a:t>MARKETABILITY</a:t>
            </a:r>
          </a:p>
        </p:txBody>
      </p:sp>
      <p:pic>
        <p:nvPicPr>
          <p:cNvPr id="3" name="Picture 2" descr="Interior of an abandoned warehouse">
            <a:extLst>
              <a:ext uri="{FF2B5EF4-FFF2-40B4-BE49-F238E27FC236}">
                <a16:creationId xmlns:a16="http://schemas.microsoft.com/office/drawing/2014/main" id="{6E1B0351-28C5-EECE-A866-D01A16656A97}"/>
              </a:ext>
            </a:extLst>
          </p:cNvPr>
          <p:cNvPicPr>
            <a:picLocks noChangeAspect="1"/>
          </p:cNvPicPr>
          <p:nvPr/>
        </p:nvPicPr>
        <p:blipFill>
          <a:blip r:embed="rId5"/>
          <a:stretch>
            <a:fillRect/>
          </a:stretch>
        </p:blipFill>
        <p:spPr>
          <a:xfrm>
            <a:off x="4951051" y="315484"/>
            <a:ext cx="6520521" cy="4325528"/>
          </a:xfrm>
          <a:prstGeom prst="rect">
            <a:avLst/>
          </a:prstGeom>
        </p:spPr>
      </p:pic>
      <p:sp>
        <p:nvSpPr>
          <p:cNvPr id="10" name="Rectangle 9">
            <a:extLst>
              <a:ext uri="{FF2B5EF4-FFF2-40B4-BE49-F238E27FC236}">
                <a16:creationId xmlns:a16="http://schemas.microsoft.com/office/drawing/2014/main" id="{77AD0B9E-81E0-7704-DD20-DA68ED4C807F}"/>
              </a:ext>
            </a:extLst>
          </p:cNvPr>
          <p:cNvSpPr/>
          <p:nvPr/>
        </p:nvSpPr>
        <p:spPr>
          <a:xfrm>
            <a:off x="664105" y="5917721"/>
            <a:ext cx="5891970" cy="124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enefits and Uses">
            <a:hlinkClick r:id="" action="ppaction://media"/>
            <a:extLst>
              <a:ext uri="{FF2B5EF4-FFF2-40B4-BE49-F238E27FC236}">
                <a16:creationId xmlns:a16="http://schemas.microsoft.com/office/drawing/2014/main" id="{D96A89D7-77E3-B215-7BBE-C78C73BDA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05110636"/>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WHAT NEEDS TO BE IN PLACE ALREADY?</a:t>
            </a:r>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1440611" y="4224528"/>
            <a:ext cx="9916237" cy="1463040"/>
          </a:xfrm>
        </p:spPr>
        <p:txBody>
          <a:bodyPr/>
          <a:lstStyle/>
          <a:p>
            <a:r>
              <a:rPr lang="en-US" sz="4800" dirty="0"/>
              <a:t>COMMUNITY</a:t>
            </a:r>
            <a:endParaRPr lang="en-US" dirty="0"/>
          </a:p>
        </p:txBody>
      </p:sp>
      <p:sp>
        <p:nvSpPr>
          <p:cNvPr id="6" name="Content Placeholder 4">
            <a:extLst>
              <a:ext uri="{FF2B5EF4-FFF2-40B4-BE49-F238E27FC236}">
                <a16:creationId xmlns:a16="http://schemas.microsoft.com/office/drawing/2014/main" id="{6037EE1D-2990-F805-3938-88F245246636}"/>
              </a:ext>
            </a:extLst>
          </p:cNvPr>
          <p:cNvSpPr txBox="1">
            <a:spLocks/>
          </p:cNvSpPr>
          <p:nvPr/>
        </p:nvSpPr>
        <p:spPr>
          <a:xfrm>
            <a:off x="293298" y="1411079"/>
            <a:ext cx="4955358" cy="3288511"/>
          </a:xfrm>
          <a:prstGeom prst="rect">
            <a:avLst/>
          </a:prstGeom>
        </p:spPr>
        <p:txBody>
          <a:bodyPr vert="horz" lIns="91440" tIns="45720" rIns="91440" bIns="45720" rtlCol="0">
            <a:no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285750" indent="-285750" algn="l">
              <a:buFont typeface="Arial" panose="020B0604020202020204" pitchFamily="34" charset="0"/>
              <a:buChar char="•"/>
            </a:pPr>
            <a:r>
              <a:rPr lang="en-US" sz="1800" dirty="0"/>
              <a:t>Zoning and planning</a:t>
            </a:r>
          </a:p>
          <a:p>
            <a:pPr marL="285750" indent="-285750" algn="l">
              <a:buFont typeface="Arial" panose="020B0604020202020204" pitchFamily="34" charset="0"/>
              <a:buChar char="•"/>
            </a:pPr>
            <a:r>
              <a:rPr lang="en-US" sz="1800" dirty="0"/>
              <a:t>Landscape ordinances</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SITE INFRASTRUCTURE </a:t>
            </a:r>
          </a:p>
          <a:p>
            <a:pPr marL="285750" indent="-285750" algn="l">
              <a:buFont typeface="Arial" panose="020B0604020202020204" pitchFamily="34" charset="0"/>
              <a:buChar char="•"/>
            </a:pPr>
            <a:r>
              <a:rPr lang="en-US" sz="1800" dirty="0"/>
              <a:t>ROADWAY ACCESS</a:t>
            </a:r>
          </a:p>
          <a:p>
            <a:pPr marL="285750" indent="-285750" algn="l">
              <a:buFont typeface="Arial" panose="020B0604020202020204" pitchFamily="34" charset="0"/>
              <a:buChar char="•"/>
            </a:pPr>
            <a:r>
              <a:rPr lang="en-US" sz="1800" dirty="0"/>
              <a:t>VISIBILITY / SIGNAGE</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Tax Break incentive</a:t>
            </a:r>
          </a:p>
          <a:p>
            <a:pPr marL="285750" indent="-285750" algn="l">
              <a:buFont typeface="Arial" panose="020B0604020202020204" pitchFamily="34" charset="0"/>
              <a:buChar char="•"/>
            </a:pPr>
            <a:endParaRPr lang="en-US" sz="1800" dirty="0"/>
          </a:p>
          <a:p>
            <a:endParaRPr lang="en-US" sz="1800" dirty="0"/>
          </a:p>
        </p:txBody>
      </p:sp>
      <p:sp>
        <p:nvSpPr>
          <p:cNvPr id="7" name="Text Placeholder 2">
            <a:extLst>
              <a:ext uri="{FF2B5EF4-FFF2-40B4-BE49-F238E27FC236}">
                <a16:creationId xmlns:a16="http://schemas.microsoft.com/office/drawing/2014/main" id="{6BD46912-7A6C-EEA0-BB0B-3262E0D62BC6}"/>
              </a:ext>
            </a:extLst>
          </p:cNvPr>
          <p:cNvSpPr txBox="1">
            <a:spLocks/>
          </p:cNvSpPr>
          <p:nvPr/>
        </p:nvSpPr>
        <p:spPr>
          <a:xfrm>
            <a:off x="293298" y="440466"/>
            <a:ext cx="5108042" cy="950976"/>
          </a:xfrm>
          <a:prstGeom prst="rect">
            <a:avLst/>
          </a:prstGeom>
        </p:spPr>
        <p:txBody>
          <a:bodyPr vert="horz" lIns="91440" tIns="45720" rIns="91440" bIns="45720" rtlCol="0">
            <a:no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r>
              <a:rPr lang="en-US" sz="3200" b="1" dirty="0"/>
              <a:t>Items to establish</a:t>
            </a:r>
          </a:p>
        </p:txBody>
      </p:sp>
      <p:pic>
        <p:nvPicPr>
          <p:cNvPr id="24" name="Picture 23" descr="A power line tower&#10;&#10;Description automatically generated with low confidence">
            <a:extLst>
              <a:ext uri="{FF2B5EF4-FFF2-40B4-BE49-F238E27FC236}">
                <a16:creationId xmlns:a16="http://schemas.microsoft.com/office/drawing/2014/main" id="{BBC6B8FA-C9B4-E760-701F-B648EE55A14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748131" y="281795"/>
            <a:ext cx="3608717" cy="3608717"/>
          </a:xfrm>
          <a:prstGeom prst="rect">
            <a:avLst/>
          </a:prstGeom>
        </p:spPr>
      </p:pic>
      <p:pic>
        <p:nvPicPr>
          <p:cNvPr id="29" name="Picture 28" descr="A picture containing ground, outdoor&#10;&#10;Description automatically generated">
            <a:extLst>
              <a:ext uri="{FF2B5EF4-FFF2-40B4-BE49-F238E27FC236}">
                <a16:creationId xmlns:a16="http://schemas.microsoft.com/office/drawing/2014/main" id="{F5702B55-0C44-FAEC-D45B-A5F35E4B511E}"/>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21269"/>
          <a:stretch/>
        </p:blipFill>
        <p:spPr>
          <a:xfrm>
            <a:off x="3769743" y="1736133"/>
            <a:ext cx="5285752" cy="2646482"/>
          </a:xfrm>
          <a:prstGeom prst="rect">
            <a:avLst/>
          </a:prstGeom>
        </p:spPr>
      </p:pic>
      <mc:AlternateContent xmlns:mc="http://schemas.openxmlformats.org/markup-compatibility/2006" xmlns:p14="http://schemas.microsoft.com/office/powerpoint/2010/main">
        <mc:Choice Requires="p14">
          <p:contentPart p14:bwMode="auto" r:id="rId9">
            <p14:nvContentPartPr>
              <p14:cNvPr id="34" name="Ink 33">
                <a:extLst>
                  <a:ext uri="{FF2B5EF4-FFF2-40B4-BE49-F238E27FC236}">
                    <a16:creationId xmlns:a16="http://schemas.microsoft.com/office/drawing/2014/main" id="{69556DB6-86F5-E309-8E33-E4326F6F39B5}"/>
                  </a:ext>
                </a:extLst>
              </p14:cNvPr>
              <p14:cNvContentPartPr/>
              <p14:nvPr/>
            </p14:nvContentPartPr>
            <p14:xfrm>
              <a:off x="577705" y="6171337"/>
              <a:ext cx="1437840" cy="64440"/>
            </p14:xfrm>
          </p:contentPart>
        </mc:Choice>
        <mc:Fallback xmlns="">
          <p:pic>
            <p:nvPicPr>
              <p:cNvPr id="34" name="Ink 33">
                <a:extLst>
                  <a:ext uri="{FF2B5EF4-FFF2-40B4-BE49-F238E27FC236}">
                    <a16:creationId xmlns:a16="http://schemas.microsoft.com/office/drawing/2014/main" id="{69556DB6-86F5-E309-8E33-E4326F6F39B5}"/>
                  </a:ext>
                </a:extLst>
              </p:cNvPr>
              <p:cNvPicPr/>
              <p:nvPr/>
            </p:nvPicPr>
            <p:blipFill>
              <a:blip r:embed="rId10"/>
              <a:stretch>
                <a:fillRect/>
              </a:stretch>
            </p:blipFill>
            <p:spPr>
              <a:xfrm>
                <a:off x="523705" y="6063337"/>
                <a:ext cx="154548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5" name="Ink 34">
                <a:extLst>
                  <a:ext uri="{FF2B5EF4-FFF2-40B4-BE49-F238E27FC236}">
                    <a16:creationId xmlns:a16="http://schemas.microsoft.com/office/drawing/2014/main" id="{86F15093-186D-1269-0792-D930F6DAA147}"/>
                  </a:ext>
                </a:extLst>
              </p14:cNvPr>
              <p14:cNvContentPartPr/>
              <p14:nvPr/>
            </p14:nvContentPartPr>
            <p14:xfrm>
              <a:off x="664105" y="6124537"/>
              <a:ext cx="3866760" cy="149400"/>
            </p14:xfrm>
          </p:contentPart>
        </mc:Choice>
        <mc:Fallback xmlns="">
          <p:pic>
            <p:nvPicPr>
              <p:cNvPr id="35" name="Ink 34">
                <a:extLst>
                  <a:ext uri="{FF2B5EF4-FFF2-40B4-BE49-F238E27FC236}">
                    <a16:creationId xmlns:a16="http://schemas.microsoft.com/office/drawing/2014/main" id="{86F15093-186D-1269-0792-D930F6DAA147}"/>
                  </a:ext>
                </a:extLst>
              </p:cNvPr>
              <p:cNvPicPr/>
              <p:nvPr/>
            </p:nvPicPr>
            <p:blipFill>
              <a:blip r:embed="rId12"/>
              <a:stretch>
                <a:fillRect/>
              </a:stretch>
            </p:blipFill>
            <p:spPr>
              <a:xfrm>
                <a:off x="610105" y="6016897"/>
                <a:ext cx="3974400" cy="365040"/>
              </a:xfrm>
              <a:prstGeom prst="rect">
                <a:avLst/>
              </a:prstGeom>
            </p:spPr>
          </p:pic>
        </mc:Fallback>
      </mc:AlternateContent>
      <p:sp>
        <p:nvSpPr>
          <p:cNvPr id="38" name="Rectangle 37">
            <a:extLst>
              <a:ext uri="{FF2B5EF4-FFF2-40B4-BE49-F238E27FC236}">
                <a16:creationId xmlns:a16="http://schemas.microsoft.com/office/drawing/2014/main" id="{0D47FB5B-BBB4-D741-518C-E2908CEFCF6C}"/>
              </a:ext>
            </a:extLst>
          </p:cNvPr>
          <p:cNvSpPr/>
          <p:nvPr/>
        </p:nvSpPr>
        <p:spPr>
          <a:xfrm>
            <a:off x="664105" y="5917721"/>
            <a:ext cx="4401671" cy="124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mmunity 1">
            <a:hlinkClick r:id="" action="ppaction://media"/>
            <a:extLst>
              <a:ext uri="{FF2B5EF4-FFF2-40B4-BE49-F238E27FC236}">
                <a16:creationId xmlns:a16="http://schemas.microsoft.com/office/drawing/2014/main" id="{D0DDF257-E988-1BF4-5A43-E54A3E97EF4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94686933"/>
      </p:ext>
    </p:extLst>
  </p:cSld>
  <p:clrMapOvr>
    <a:masterClrMapping/>
  </p:clrMapOvr>
  <mc:AlternateContent xmlns:mc="http://schemas.openxmlformats.org/markup-compatibility/2006" xmlns:p14="http://schemas.microsoft.com/office/powerpoint/2010/main">
    <mc:Choice Requires="p14">
      <p:transition spd="slow" p14:dur="2000" advClick="0" advTm="1490"/>
    </mc:Choice>
    <mc:Fallback xmlns="">
      <p:transition spd="slow" advClick="0" advTm="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WHAT NEEDS TO BE IN PLACE ALREADY?</a:t>
            </a:r>
          </a:p>
        </p:txBody>
      </p:sp>
      <p:sp>
        <p:nvSpPr>
          <p:cNvPr id="6" name="Content Placeholder 4">
            <a:extLst>
              <a:ext uri="{FF2B5EF4-FFF2-40B4-BE49-F238E27FC236}">
                <a16:creationId xmlns:a16="http://schemas.microsoft.com/office/drawing/2014/main" id="{6037EE1D-2990-F805-3938-88F245246636}"/>
              </a:ext>
            </a:extLst>
          </p:cNvPr>
          <p:cNvSpPr txBox="1">
            <a:spLocks/>
          </p:cNvSpPr>
          <p:nvPr/>
        </p:nvSpPr>
        <p:spPr>
          <a:xfrm>
            <a:off x="293298" y="1411079"/>
            <a:ext cx="4955358" cy="3288511"/>
          </a:xfrm>
          <a:prstGeom prst="rect">
            <a:avLst/>
          </a:prstGeom>
        </p:spPr>
        <p:txBody>
          <a:bodyPr vert="horz" lIns="91440" tIns="45720" rIns="91440" bIns="45720" rtlCol="0">
            <a:no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285750" indent="-285750" algn="l">
              <a:buFont typeface="Arial" panose="020B0604020202020204" pitchFamily="34" charset="0"/>
              <a:buChar char="•"/>
            </a:pPr>
            <a:r>
              <a:rPr lang="en-US" sz="1800" dirty="0"/>
              <a:t>Healthcare</a:t>
            </a:r>
          </a:p>
          <a:p>
            <a:pPr marL="285750" indent="-285750" algn="l">
              <a:buFont typeface="Arial" panose="020B0604020202020204" pitchFamily="34" charset="0"/>
              <a:buChar char="•"/>
            </a:pPr>
            <a:r>
              <a:rPr lang="en-US" sz="1800" dirty="0"/>
              <a:t>Housing</a:t>
            </a:r>
          </a:p>
          <a:p>
            <a:pPr marL="285750" indent="-285750" algn="l">
              <a:buFont typeface="Arial" panose="020B0604020202020204" pitchFamily="34" charset="0"/>
              <a:buChar char="•"/>
            </a:pPr>
            <a:r>
              <a:rPr lang="en-US" sz="1800" dirty="0"/>
              <a:t>Daycare</a:t>
            </a:r>
          </a:p>
          <a:p>
            <a:pPr marL="285750" indent="-285750" algn="l">
              <a:buFont typeface="Arial" panose="020B0604020202020204" pitchFamily="34" charset="0"/>
              <a:buChar char="•"/>
            </a:pPr>
            <a:r>
              <a:rPr lang="en-US" sz="1800" dirty="0"/>
              <a:t>Education</a:t>
            </a:r>
          </a:p>
          <a:p>
            <a:pPr marL="285750" indent="-285750" algn="l">
              <a:buFont typeface="Arial" panose="020B0604020202020204" pitchFamily="34" charset="0"/>
              <a:buChar char="•"/>
            </a:pPr>
            <a:r>
              <a:rPr lang="en-US" sz="1800" dirty="0"/>
              <a:t>Grocery stores</a:t>
            </a:r>
          </a:p>
          <a:p>
            <a:pPr marL="285750" indent="-285750" algn="l">
              <a:buFont typeface="Arial" panose="020B0604020202020204" pitchFamily="34" charset="0"/>
              <a:buChar char="•"/>
            </a:pPr>
            <a:r>
              <a:rPr lang="en-US" sz="1800" dirty="0"/>
              <a:t>Recreational venues</a:t>
            </a:r>
          </a:p>
          <a:p>
            <a:pPr marL="285750" indent="-285750" algn="l">
              <a:buFont typeface="Arial" panose="020B0604020202020204" pitchFamily="34" charset="0"/>
              <a:buChar char="•"/>
            </a:pPr>
            <a:r>
              <a:rPr lang="en-US" sz="1800" dirty="0"/>
              <a:t>Dining and experiences</a:t>
            </a:r>
          </a:p>
          <a:p>
            <a:pPr marL="285750" indent="-285750" algn="l">
              <a:buFont typeface="Arial" panose="020B0604020202020204" pitchFamily="34" charset="0"/>
              <a:buChar char="•"/>
            </a:pPr>
            <a:endParaRPr lang="en-US" sz="1800" dirty="0"/>
          </a:p>
          <a:p>
            <a:endParaRPr lang="en-US" sz="1800" dirty="0"/>
          </a:p>
        </p:txBody>
      </p:sp>
      <p:sp>
        <p:nvSpPr>
          <p:cNvPr id="7" name="Text Placeholder 2">
            <a:extLst>
              <a:ext uri="{FF2B5EF4-FFF2-40B4-BE49-F238E27FC236}">
                <a16:creationId xmlns:a16="http://schemas.microsoft.com/office/drawing/2014/main" id="{6BD46912-7A6C-EEA0-BB0B-3262E0D62BC6}"/>
              </a:ext>
            </a:extLst>
          </p:cNvPr>
          <p:cNvSpPr txBox="1">
            <a:spLocks/>
          </p:cNvSpPr>
          <p:nvPr/>
        </p:nvSpPr>
        <p:spPr>
          <a:xfrm>
            <a:off x="293298" y="440466"/>
            <a:ext cx="4451230" cy="950976"/>
          </a:xfrm>
          <a:prstGeom prst="rect">
            <a:avLst/>
          </a:prstGeom>
        </p:spPr>
        <p:txBody>
          <a:bodyPr vert="horz" lIns="91440" tIns="45720" rIns="91440" bIns="45720" rtlCol="0">
            <a:no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r>
              <a:rPr lang="en-US" sz="3200" b="1" dirty="0"/>
              <a:t>amenities</a:t>
            </a:r>
          </a:p>
        </p:txBody>
      </p:sp>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69556DB6-86F5-E309-8E33-E4326F6F39B5}"/>
                  </a:ext>
                </a:extLst>
              </p14:cNvPr>
              <p14:cNvContentPartPr/>
              <p14:nvPr/>
            </p14:nvContentPartPr>
            <p14:xfrm>
              <a:off x="577705" y="6171337"/>
              <a:ext cx="1437840" cy="64440"/>
            </p14:xfrm>
          </p:contentPart>
        </mc:Choice>
        <mc:Fallback xmlns="">
          <p:pic>
            <p:nvPicPr>
              <p:cNvPr id="34" name="Ink 33">
                <a:extLst>
                  <a:ext uri="{FF2B5EF4-FFF2-40B4-BE49-F238E27FC236}">
                    <a16:creationId xmlns:a16="http://schemas.microsoft.com/office/drawing/2014/main" id="{69556DB6-86F5-E309-8E33-E4326F6F39B5}"/>
                  </a:ext>
                </a:extLst>
              </p:cNvPr>
              <p:cNvPicPr/>
              <p:nvPr/>
            </p:nvPicPr>
            <p:blipFill>
              <a:blip r:embed="rId6"/>
              <a:stretch>
                <a:fillRect/>
              </a:stretch>
            </p:blipFill>
            <p:spPr>
              <a:xfrm>
                <a:off x="523705" y="6063337"/>
                <a:ext cx="154548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86F15093-186D-1269-0792-D930F6DAA147}"/>
                  </a:ext>
                </a:extLst>
              </p14:cNvPr>
              <p14:cNvContentPartPr/>
              <p14:nvPr/>
            </p14:nvContentPartPr>
            <p14:xfrm>
              <a:off x="664105" y="6124537"/>
              <a:ext cx="3866760" cy="149400"/>
            </p14:xfrm>
          </p:contentPart>
        </mc:Choice>
        <mc:Fallback xmlns="">
          <p:pic>
            <p:nvPicPr>
              <p:cNvPr id="35" name="Ink 34">
                <a:extLst>
                  <a:ext uri="{FF2B5EF4-FFF2-40B4-BE49-F238E27FC236}">
                    <a16:creationId xmlns:a16="http://schemas.microsoft.com/office/drawing/2014/main" id="{86F15093-186D-1269-0792-D930F6DAA147}"/>
                  </a:ext>
                </a:extLst>
              </p:cNvPr>
              <p:cNvPicPr/>
              <p:nvPr/>
            </p:nvPicPr>
            <p:blipFill>
              <a:blip r:embed="rId8"/>
              <a:stretch>
                <a:fillRect/>
              </a:stretch>
            </p:blipFill>
            <p:spPr>
              <a:xfrm>
                <a:off x="610105" y="6016897"/>
                <a:ext cx="3974400" cy="365040"/>
              </a:xfrm>
              <a:prstGeom prst="rect">
                <a:avLst/>
              </a:prstGeom>
            </p:spPr>
          </p:pic>
        </mc:Fallback>
      </mc:AlternateContent>
      <p:sp>
        <p:nvSpPr>
          <p:cNvPr id="38" name="Rectangle 37">
            <a:extLst>
              <a:ext uri="{FF2B5EF4-FFF2-40B4-BE49-F238E27FC236}">
                <a16:creationId xmlns:a16="http://schemas.microsoft.com/office/drawing/2014/main" id="{0D47FB5B-BBB4-D741-518C-E2908CEFCF6C}"/>
              </a:ext>
            </a:extLst>
          </p:cNvPr>
          <p:cNvSpPr/>
          <p:nvPr/>
        </p:nvSpPr>
        <p:spPr>
          <a:xfrm>
            <a:off x="664105" y="5917721"/>
            <a:ext cx="4401671" cy="124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020812F-1334-8DB2-916C-3B96C9C5CD0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387" b="21476"/>
          <a:stretch/>
        </p:blipFill>
        <p:spPr bwMode="auto">
          <a:xfrm>
            <a:off x="5248656" y="494213"/>
            <a:ext cx="6257966" cy="2258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D3D93188-BED0-34D2-183D-DCD724E4DC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7447" y="2311834"/>
            <a:ext cx="4031255" cy="18456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verside Park and Ralph Mitchell Zoo | Independence, KS">
            <a:extLst>
              <a:ext uri="{FF2B5EF4-FFF2-40B4-BE49-F238E27FC236}">
                <a16:creationId xmlns:a16="http://schemas.microsoft.com/office/drawing/2014/main" id="{9772C65C-F550-DAE6-03DB-51E3A1A88D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2148" y="2983799"/>
            <a:ext cx="4168701" cy="23473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1440611" y="4224528"/>
            <a:ext cx="9916237" cy="1463040"/>
          </a:xfrm>
        </p:spPr>
        <p:txBody>
          <a:bodyPr/>
          <a:lstStyle/>
          <a:p>
            <a:r>
              <a:rPr lang="en-US" sz="4800" dirty="0"/>
              <a:t>COMMUNITY</a:t>
            </a:r>
            <a:endParaRPr lang="en-US" dirty="0"/>
          </a:p>
        </p:txBody>
      </p:sp>
      <p:pic>
        <p:nvPicPr>
          <p:cNvPr id="2" name="Community 2">
            <a:hlinkClick r:id="" action="ppaction://media"/>
            <a:extLst>
              <a:ext uri="{FF2B5EF4-FFF2-40B4-BE49-F238E27FC236}">
                <a16:creationId xmlns:a16="http://schemas.microsoft.com/office/drawing/2014/main" id="{C7D09738-020D-F171-5FDD-56F1D8F986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5425653"/>
      </p:ext>
    </p:extLst>
  </p:cSld>
  <p:clrMapOvr>
    <a:masterClrMapping/>
  </p:clrMapOvr>
  <mc:AlternateContent xmlns:mc="http://schemas.openxmlformats.org/markup-compatibility/2006" xmlns:p14="http://schemas.microsoft.com/office/powerpoint/2010/main">
    <mc:Choice Requires="p14">
      <p:transition spd="slow" p14:dur="2000" advClick="0" advTm="1200"/>
    </mc:Choice>
    <mc:Fallback xmlns="">
      <p:transition spd="slow" advClick="0" advTm="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RELATED TO ARCHITECTURE FEE</a:t>
            </a:r>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3519577" y="4224528"/>
            <a:ext cx="7837272" cy="1463040"/>
          </a:xfrm>
        </p:spPr>
        <p:txBody>
          <a:bodyPr/>
          <a:lstStyle/>
          <a:p>
            <a:r>
              <a:rPr lang="en-US" sz="4800" dirty="0"/>
              <a:t>TIMELINE AND COSTS</a:t>
            </a:r>
            <a:endParaRPr lang="en-US" dirty="0"/>
          </a:p>
        </p:txBody>
      </p:sp>
      <p:sp>
        <p:nvSpPr>
          <p:cNvPr id="6" name="Content Placeholder 4">
            <a:extLst>
              <a:ext uri="{FF2B5EF4-FFF2-40B4-BE49-F238E27FC236}">
                <a16:creationId xmlns:a16="http://schemas.microsoft.com/office/drawing/2014/main" id="{8280A462-CE46-0E10-5AD9-25BA1018A885}"/>
              </a:ext>
            </a:extLst>
          </p:cNvPr>
          <p:cNvSpPr txBox="1">
            <a:spLocks/>
          </p:cNvSpPr>
          <p:nvPr/>
        </p:nvSpPr>
        <p:spPr>
          <a:xfrm>
            <a:off x="293298" y="1411080"/>
            <a:ext cx="4955358" cy="3054096"/>
          </a:xfrm>
          <a:prstGeom prst="rect">
            <a:avLst/>
          </a:prstGeom>
        </p:spPr>
        <p:txBody>
          <a:bodyPr vert="horz" lIns="91440" tIns="45720" rIns="91440" bIns="45720" rtlCol="0">
            <a:norm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285750" indent="-285750" algn="l">
              <a:buFont typeface="Arial" panose="020B0604020202020204" pitchFamily="34" charset="0"/>
              <a:buChar char="•"/>
            </a:pPr>
            <a:r>
              <a:rPr lang="en-US" sz="1800" dirty="0"/>
              <a:t>MARKETING BROCHURE (SINGLE OR Multi-page options)</a:t>
            </a:r>
          </a:p>
          <a:p>
            <a:pPr marL="285750" indent="-285750" algn="l">
              <a:buFont typeface="Arial" panose="020B0604020202020204" pitchFamily="34" charset="0"/>
              <a:buChar char="•"/>
            </a:pPr>
            <a:r>
              <a:rPr lang="en-US" sz="1800" dirty="0"/>
              <a:t>Site layout with building </a:t>
            </a:r>
          </a:p>
          <a:p>
            <a:pPr marL="285750" indent="-285750" algn="l">
              <a:buFont typeface="Arial" panose="020B0604020202020204" pitchFamily="34" charset="0"/>
              <a:buChar char="•"/>
            </a:pPr>
            <a:r>
              <a:rPr lang="en-US" sz="1800" dirty="0"/>
              <a:t>Example construction plans</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4-6 week turnaround</a:t>
            </a:r>
          </a:p>
          <a:p>
            <a:pPr marL="285750" indent="-285750" algn="l">
              <a:buFont typeface="Arial" panose="020B0604020202020204" pitchFamily="34" charset="0"/>
              <a:buChar char="•"/>
            </a:pPr>
            <a:r>
              <a:rPr lang="en-US" sz="1800" dirty="0"/>
              <a:t>Starting cost of $5000</a:t>
            </a:r>
          </a:p>
          <a:p>
            <a:endParaRPr lang="en-US" sz="1800" dirty="0"/>
          </a:p>
        </p:txBody>
      </p:sp>
      <p:sp>
        <p:nvSpPr>
          <p:cNvPr id="7" name="Text Placeholder 2">
            <a:extLst>
              <a:ext uri="{FF2B5EF4-FFF2-40B4-BE49-F238E27FC236}">
                <a16:creationId xmlns:a16="http://schemas.microsoft.com/office/drawing/2014/main" id="{4B722A63-BDD5-A192-D410-146CE981A0D9}"/>
              </a:ext>
            </a:extLst>
          </p:cNvPr>
          <p:cNvSpPr txBox="1">
            <a:spLocks/>
          </p:cNvSpPr>
          <p:nvPr/>
        </p:nvSpPr>
        <p:spPr>
          <a:xfrm>
            <a:off x="293298" y="440466"/>
            <a:ext cx="4451230" cy="950976"/>
          </a:xfrm>
          <a:prstGeom prst="rect">
            <a:avLst/>
          </a:prstGeom>
        </p:spPr>
        <p:txBody>
          <a:bodyPr vert="horz" lIns="91440" tIns="45720" rIns="91440" bIns="45720" rtlCol="0">
            <a:noAutofit/>
          </a:bodyPr>
          <a:lstStyle>
            <a:lvl1pPr marL="0" indent="0" algn="r" defTabSz="914400" rtl="0" eaLnBrk="1" latinLnBrk="0" hangingPunct="1">
              <a:lnSpc>
                <a:spcPct val="120000"/>
              </a:lnSpc>
              <a:spcBef>
                <a:spcPts val="1000"/>
              </a:spcBef>
              <a:buFont typeface="Arial" panose="020B0604020202020204" pitchFamily="34" charset="0"/>
              <a:buNone/>
              <a:defRPr sz="2400" kern="1200" cap="all" baseline="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gn="l"/>
            <a:r>
              <a:rPr lang="en-US" sz="3200" b="1" dirty="0"/>
              <a:t>FINAL PRODUCT</a:t>
            </a:r>
          </a:p>
        </p:txBody>
      </p:sp>
      <p:sp>
        <p:nvSpPr>
          <p:cNvPr id="10" name="Rectangle 9">
            <a:extLst>
              <a:ext uri="{FF2B5EF4-FFF2-40B4-BE49-F238E27FC236}">
                <a16:creationId xmlns:a16="http://schemas.microsoft.com/office/drawing/2014/main" id="{4F126A60-7A77-9280-E432-727168ABF979}"/>
              </a:ext>
            </a:extLst>
          </p:cNvPr>
          <p:cNvSpPr/>
          <p:nvPr/>
        </p:nvSpPr>
        <p:spPr>
          <a:xfrm>
            <a:off x="664105" y="5918095"/>
            <a:ext cx="5431895" cy="123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eam studying a blueprint">
            <a:extLst>
              <a:ext uri="{FF2B5EF4-FFF2-40B4-BE49-F238E27FC236}">
                <a16:creationId xmlns:a16="http://schemas.microsoft.com/office/drawing/2014/main" id="{2CBB6F18-33D3-D75E-4885-2BF20022CD32}"/>
              </a:ext>
            </a:extLst>
          </p:cNvPr>
          <p:cNvPicPr>
            <a:picLocks noChangeAspect="1"/>
          </p:cNvPicPr>
          <p:nvPr/>
        </p:nvPicPr>
        <p:blipFill>
          <a:blip r:embed="rId5"/>
          <a:stretch>
            <a:fillRect/>
          </a:stretch>
        </p:blipFill>
        <p:spPr>
          <a:xfrm>
            <a:off x="4953360" y="483185"/>
            <a:ext cx="6403488" cy="4274669"/>
          </a:xfrm>
          <a:prstGeom prst="rect">
            <a:avLst/>
          </a:prstGeom>
        </p:spPr>
      </p:pic>
      <p:pic>
        <p:nvPicPr>
          <p:cNvPr id="2" name="Timeline and Costs">
            <a:hlinkClick r:id="" action="ppaction://media"/>
            <a:extLst>
              <a:ext uri="{FF2B5EF4-FFF2-40B4-BE49-F238E27FC236}">
                <a16:creationId xmlns:a16="http://schemas.microsoft.com/office/drawing/2014/main" id="{C3C0D67E-D909-355E-944F-A4E39C7C4F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64746153"/>
      </p:ext>
    </p:extLst>
  </p:cSld>
  <p:clrMapOvr>
    <a:masterClrMapping/>
  </p:clrMapOvr>
  <mc:AlternateContent xmlns:mc="http://schemas.openxmlformats.org/markup-compatibility/2006" xmlns:p14="http://schemas.microsoft.com/office/powerpoint/2010/main">
    <mc:Choice Requires="p14">
      <p:transition spd="slow" p14:dur="2000" advClick="0" advTm="350"/>
    </mc:Choice>
    <mc:Fallback xmlns="">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Spec building drawings</a:t>
            </a:r>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1414130" y="4224528"/>
            <a:ext cx="9942719" cy="1463040"/>
          </a:xfrm>
        </p:spPr>
        <p:txBody>
          <a:bodyPr/>
          <a:lstStyle/>
          <a:p>
            <a:r>
              <a:rPr lang="en-US" sz="4800" dirty="0"/>
              <a:t>Construction documents</a:t>
            </a:r>
            <a:endParaRPr lang="en-US" dirty="0"/>
          </a:p>
        </p:txBody>
      </p:sp>
      <p:sp>
        <p:nvSpPr>
          <p:cNvPr id="10" name="Rectangle 9">
            <a:extLst>
              <a:ext uri="{FF2B5EF4-FFF2-40B4-BE49-F238E27FC236}">
                <a16:creationId xmlns:a16="http://schemas.microsoft.com/office/drawing/2014/main" id="{4F126A60-7A77-9280-E432-727168ABF979}"/>
              </a:ext>
            </a:extLst>
          </p:cNvPr>
          <p:cNvSpPr/>
          <p:nvPr/>
        </p:nvSpPr>
        <p:spPr>
          <a:xfrm>
            <a:off x="664106" y="5901070"/>
            <a:ext cx="6291072" cy="140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BB6F18-33D3-D75E-4885-2BF20022CD32}"/>
              </a:ext>
            </a:extLst>
          </p:cNvPr>
          <p:cNvPicPr>
            <a:picLocks noChangeAspect="1"/>
          </p:cNvPicPr>
          <p:nvPr/>
        </p:nvPicPr>
        <p:blipFill>
          <a:blip r:embed="rId5"/>
          <a:srcRect/>
          <a:stretch/>
        </p:blipFill>
        <p:spPr>
          <a:xfrm>
            <a:off x="6955178" y="484632"/>
            <a:ext cx="4832001" cy="3221334"/>
          </a:xfrm>
          <a:prstGeom prst="rect">
            <a:avLst/>
          </a:prstGeom>
        </p:spPr>
      </p:pic>
      <p:pic>
        <p:nvPicPr>
          <p:cNvPr id="9" name="Picture 8">
            <a:extLst>
              <a:ext uri="{FF2B5EF4-FFF2-40B4-BE49-F238E27FC236}">
                <a16:creationId xmlns:a16="http://schemas.microsoft.com/office/drawing/2014/main" id="{60CFFD89-0F76-5CA3-5352-AE59B7D9F8C8}"/>
              </a:ext>
            </a:extLst>
          </p:cNvPr>
          <p:cNvPicPr>
            <a:picLocks noChangeAspect="1"/>
          </p:cNvPicPr>
          <p:nvPr/>
        </p:nvPicPr>
        <p:blipFill rotWithShape="1">
          <a:blip r:embed="rId6"/>
          <a:srcRect l="13349"/>
          <a:stretch/>
        </p:blipFill>
        <p:spPr>
          <a:xfrm>
            <a:off x="404821" y="262092"/>
            <a:ext cx="4186958" cy="3221334"/>
          </a:xfrm>
          <a:prstGeom prst="rect">
            <a:avLst/>
          </a:prstGeom>
        </p:spPr>
      </p:pic>
      <p:pic>
        <p:nvPicPr>
          <p:cNvPr id="8" name="Picture 7">
            <a:extLst>
              <a:ext uri="{FF2B5EF4-FFF2-40B4-BE49-F238E27FC236}">
                <a16:creationId xmlns:a16="http://schemas.microsoft.com/office/drawing/2014/main" id="{ACE3BBB0-7082-AABC-8525-F9CE2041B363}"/>
              </a:ext>
            </a:extLst>
          </p:cNvPr>
          <p:cNvPicPr>
            <a:picLocks noChangeAspect="1"/>
          </p:cNvPicPr>
          <p:nvPr/>
        </p:nvPicPr>
        <p:blipFill>
          <a:blip r:embed="rId7"/>
          <a:srcRect/>
          <a:stretch/>
        </p:blipFill>
        <p:spPr>
          <a:xfrm>
            <a:off x="3809642" y="1493721"/>
            <a:ext cx="4832001" cy="3221334"/>
          </a:xfrm>
          <a:prstGeom prst="rect">
            <a:avLst/>
          </a:prstGeom>
        </p:spPr>
      </p:pic>
      <p:pic>
        <p:nvPicPr>
          <p:cNvPr id="2" name="Construction Documents">
            <a:hlinkClick r:id="" action="ppaction://media"/>
            <a:extLst>
              <a:ext uri="{FF2B5EF4-FFF2-40B4-BE49-F238E27FC236}">
                <a16:creationId xmlns:a16="http://schemas.microsoft.com/office/drawing/2014/main" id="{8A431EA2-1B9B-2A35-91AE-DEFA7E3CED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72872187"/>
      </p:ext>
    </p:extLst>
  </p:cSld>
  <p:clrMapOvr>
    <a:masterClrMapping/>
  </p:clrMapOvr>
  <mc:AlternateContent xmlns:mc="http://schemas.openxmlformats.org/markup-compatibility/2006" xmlns:p14="http://schemas.microsoft.com/office/powerpoint/2010/main">
    <mc:Choice Requires="p14">
      <p:transition spd="slow" p14:dur="2000" advClick="0" advTm="570"/>
    </mc:Choice>
    <mc:Fallback xmlns="">
      <p:transition spd="slow" advClick="0" advTm="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2d or 3d options</a:t>
            </a:r>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2030819" y="4224528"/>
            <a:ext cx="9326030" cy="1463040"/>
          </a:xfrm>
        </p:spPr>
        <p:txBody>
          <a:bodyPr/>
          <a:lstStyle/>
          <a:p>
            <a:r>
              <a:rPr lang="en-US" sz="4800" dirty="0"/>
              <a:t>Site layout / visual</a:t>
            </a:r>
            <a:endParaRPr lang="en-US" dirty="0"/>
          </a:p>
        </p:txBody>
      </p:sp>
      <p:sp>
        <p:nvSpPr>
          <p:cNvPr id="10" name="Rectangle 9">
            <a:extLst>
              <a:ext uri="{FF2B5EF4-FFF2-40B4-BE49-F238E27FC236}">
                <a16:creationId xmlns:a16="http://schemas.microsoft.com/office/drawing/2014/main" id="{4F126A60-7A77-9280-E432-727168ABF979}"/>
              </a:ext>
            </a:extLst>
          </p:cNvPr>
          <p:cNvSpPr/>
          <p:nvPr/>
        </p:nvSpPr>
        <p:spPr>
          <a:xfrm>
            <a:off x="664105" y="5901070"/>
            <a:ext cx="7597393" cy="140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ite Layout Visual">
            <a:hlinkClick r:id="" action="ppaction://media"/>
            <a:extLst>
              <a:ext uri="{FF2B5EF4-FFF2-40B4-BE49-F238E27FC236}">
                <a16:creationId xmlns:a16="http://schemas.microsoft.com/office/drawing/2014/main" id="{0DAF6F3A-FDEE-4390-ADE6-496A76AE4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3074" name="Picture 2" descr="Land For Sale, ±6.8 Acres - Rocklin Corporate Center Parcel, NWC West Oaks  Blvd and Lonetree Dr, 95765 - CBRE Commercial">
            <a:extLst>
              <a:ext uri="{FF2B5EF4-FFF2-40B4-BE49-F238E27FC236}">
                <a16:creationId xmlns:a16="http://schemas.microsoft.com/office/drawing/2014/main" id="{15876E97-90BC-E1FF-6DB2-21709A7E13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899"/>
          <a:stretch/>
        </p:blipFill>
        <p:spPr bwMode="auto">
          <a:xfrm>
            <a:off x="664105" y="818575"/>
            <a:ext cx="4795425" cy="31924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EW ON MARKET! Single Tenant Industrial for Sale or Lease">
            <a:extLst>
              <a:ext uri="{FF2B5EF4-FFF2-40B4-BE49-F238E27FC236}">
                <a16:creationId xmlns:a16="http://schemas.microsoft.com/office/drawing/2014/main" id="{77EC03EC-A5AB-C8AF-156C-630035FAEF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765"/>
          <a:stretch/>
        </p:blipFill>
        <p:spPr bwMode="auto">
          <a:xfrm>
            <a:off x="5718552" y="415576"/>
            <a:ext cx="5769594" cy="413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01059"/>
      </p:ext>
    </p:extLst>
  </p:cSld>
  <p:clrMapOvr>
    <a:masterClrMapping/>
  </p:clrMapOvr>
  <mc:AlternateContent xmlns:mc="http://schemas.openxmlformats.org/markup-compatibility/2006" xmlns:p14="http://schemas.microsoft.com/office/powerpoint/2010/main">
    <mc:Choice Requires="p14">
      <p:transition spd="slow" p14:dur="2000" advClick="0" advTm="290"/>
    </mc:Choice>
    <mc:Fallback xmlns="">
      <p:transition spd="slow" advClick="0" advTm="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37BABF-398B-4F17-B288-42D7047C2B6E}"/>
              </a:ext>
            </a:extLst>
          </p:cNvPr>
          <p:cNvSpPr>
            <a:spLocks noGrp="1"/>
          </p:cNvSpPr>
          <p:nvPr>
            <p:ph type="subTitle" idx="1"/>
          </p:nvPr>
        </p:nvSpPr>
        <p:spPr/>
        <p:txBody>
          <a:bodyPr/>
          <a:lstStyle/>
          <a:p>
            <a:r>
              <a:rPr lang="en-US" dirty="0"/>
              <a:t>For social media marketing</a:t>
            </a:r>
          </a:p>
        </p:txBody>
      </p:sp>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2030819" y="4224528"/>
            <a:ext cx="9326030" cy="1463040"/>
          </a:xfrm>
        </p:spPr>
        <p:txBody>
          <a:bodyPr/>
          <a:lstStyle/>
          <a:p>
            <a:r>
              <a:rPr lang="en-US" sz="4800" dirty="0"/>
              <a:t>Building renderings</a:t>
            </a:r>
            <a:endParaRPr lang="en-US" dirty="0"/>
          </a:p>
        </p:txBody>
      </p:sp>
      <p:sp>
        <p:nvSpPr>
          <p:cNvPr id="10" name="Rectangle 9">
            <a:extLst>
              <a:ext uri="{FF2B5EF4-FFF2-40B4-BE49-F238E27FC236}">
                <a16:creationId xmlns:a16="http://schemas.microsoft.com/office/drawing/2014/main" id="{4F126A60-7A77-9280-E432-727168ABF979}"/>
              </a:ext>
            </a:extLst>
          </p:cNvPr>
          <p:cNvSpPr/>
          <p:nvPr/>
        </p:nvSpPr>
        <p:spPr>
          <a:xfrm>
            <a:off x="664105" y="5918095"/>
            <a:ext cx="5431895" cy="123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ADDF31-D521-081C-30C9-AE52E5CB5E15}"/>
              </a:ext>
            </a:extLst>
          </p:cNvPr>
          <p:cNvPicPr>
            <a:picLocks noChangeAspect="1"/>
          </p:cNvPicPr>
          <p:nvPr/>
        </p:nvPicPr>
        <p:blipFill rotWithShape="1">
          <a:blip r:embed="rId5"/>
          <a:srcRect l="19343" t="14269" r="10645" b="10169"/>
          <a:stretch/>
        </p:blipFill>
        <p:spPr>
          <a:xfrm>
            <a:off x="7142772" y="2920569"/>
            <a:ext cx="4445686" cy="1856858"/>
          </a:xfrm>
          <a:prstGeom prst="rect">
            <a:avLst/>
          </a:prstGeom>
        </p:spPr>
      </p:pic>
      <p:pic>
        <p:nvPicPr>
          <p:cNvPr id="3076" name="Picture 4" descr="Eco Industrial Park/Public Service Maintenance Facility | City of Marion, IA">
            <a:extLst>
              <a:ext uri="{FF2B5EF4-FFF2-40B4-BE49-F238E27FC236}">
                <a16:creationId xmlns:a16="http://schemas.microsoft.com/office/drawing/2014/main" id="{8601B5FC-4971-750E-0A06-66339399C4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35" r="55495" b="46841"/>
          <a:stretch/>
        </p:blipFill>
        <p:spPr bwMode="auto">
          <a:xfrm>
            <a:off x="7518969" y="459207"/>
            <a:ext cx="4069489" cy="2230835"/>
          </a:xfrm>
          <a:prstGeom prst="rect">
            <a:avLst/>
          </a:prstGeom>
          <a:noFill/>
          <a:extLst>
            <a:ext uri="{909E8E84-426E-40DD-AFC4-6F175D3DCCD1}">
              <a14:hiddenFill xmlns:a14="http://schemas.microsoft.com/office/drawing/2010/main">
                <a:solidFill>
                  <a:srgbClr val="FFFFFF"/>
                </a:solidFill>
              </a14:hiddenFill>
            </a:ext>
          </a:extLst>
        </p:spPr>
      </p:pic>
      <p:pic>
        <p:nvPicPr>
          <p:cNvPr id="2" name="Building Renderings">
            <a:hlinkClick r:id="" action="ppaction://media"/>
            <a:extLst>
              <a:ext uri="{FF2B5EF4-FFF2-40B4-BE49-F238E27FC236}">
                <a16:creationId xmlns:a16="http://schemas.microsoft.com/office/drawing/2014/main" id="{3665A034-E13A-315F-755F-D51BBC7B7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2050" name="Picture 2" descr="VanTrust Real Estate Breaks Ground on Second River Ridge Project">
            <a:extLst>
              <a:ext uri="{FF2B5EF4-FFF2-40B4-BE49-F238E27FC236}">
                <a16:creationId xmlns:a16="http://schemas.microsoft.com/office/drawing/2014/main" id="{23BBE5C2-5C01-D020-5E39-48AE45ED8C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088" y="452690"/>
            <a:ext cx="6218746" cy="436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93920"/>
      </p:ext>
    </p:extLst>
  </p:cSld>
  <p:clrMapOvr>
    <a:masterClrMapping/>
  </p:clrMapOvr>
  <mc:AlternateContent xmlns:mc="http://schemas.openxmlformats.org/markup-compatibility/2006" xmlns:p14="http://schemas.microsoft.com/office/powerpoint/2010/main">
    <mc:Choice Requires="p14">
      <p:transition spd="slow" p14:dur="2000" advClick="0" advTm="380"/>
    </mc:Choice>
    <mc:Fallback xmlns="">
      <p:transition spd="slow"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2.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448</TotalTime>
  <Words>1879</Words>
  <Application>Microsoft Office PowerPoint</Application>
  <PresentationFormat>Widescreen</PresentationFormat>
  <Paragraphs>92</Paragraphs>
  <Slides>11</Slides>
  <Notes>11</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Arial Black</vt:lpstr>
      <vt:lpstr>Bookman Old Style</vt:lpstr>
      <vt:lpstr>Calibri</vt:lpstr>
      <vt:lpstr>Century Gothic</vt:lpstr>
      <vt:lpstr>Elephant</vt:lpstr>
      <vt:lpstr>Gudea</vt:lpstr>
      <vt:lpstr>Rockwell</vt:lpstr>
      <vt:lpstr>Brush</vt:lpstr>
      <vt:lpstr>Damask</vt:lpstr>
      <vt:lpstr>Is a Virtual Spec Building an Option for your Community?</vt:lpstr>
      <vt:lpstr>PROPOSAL DEVELOPMENT</vt:lpstr>
      <vt:lpstr>BENEFITS AND USES</vt:lpstr>
      <vt:lpstr>COMMUNITY</vt:lpstr>
      <vt:lpstr>COMMUNITY</vt:lpstr>
      <vt:lpstr>TIMELINE AND COSTS</vt:lpstr>
      <vt:lpstr>Construction documents</vt:lpstr>
      <vt:lpstr>Site layout / visual</vt:lpstr>
      <vt:lpstr>Building renderings</vt:lpstr>
      <vt:lpstr>Marketing brochures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a Virtual Spec Building an Option for your Community?</dc:title>
  <dc:creator>Miranda Bruening, NCIDQ</dc:creator>
  <cp:lastModifiedBy>Miranda Bruening, NCIDQ</cp:lastModifiedBy>
  <cp:revision>7</cp:revision>
  <dcterms:created xsi:type="dcterms:W3CDTF">2022-06-15T18:10:02Z</dcterms:created>
  <dcterms:modified xsi:type="dcterms:W3CDTF">2022-06-16T16:05:38Z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