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0" r:id="rId3"/>
    <p:sldId id="285" r:id="rId4"/>
    <p:sldId id="291" r:id="rId5"/>
    <p:sldId id="287" r:id="rId6"/>
    <p:sldId id="292" r:id="rId7"/>
    <p:sldId id="293" r:id="rId8"/>
    <p:sldId id="294" r:id="rId9"/>
    <p:sldId id="284" r:id="rId10"/>
    <p:sldId id="295" r:id="rId11"/>
    <p:sldId id="296" r:id="rId12"/>
    <p:sldId id="298" r:id="rId13"/>
    <p:sldId id="297" r:id="rId14"/>
    <p:sldId id="279" r:id="rId15"/>
    <p:sldId id="299" r:id="rId16"/>
    <p:sldId id="300" r:id="rId17"/>
    <p:sldId id="301" r:id="rId18"/>
    <p:sldId id="302" r:id="rId19"/>
    <p:sldId id="303" r:id="rId20"/>
    <p:sldId id="30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3ACE"/>
    <a:srgbClr val="123985"/>
    <a:srgbClr val="5B97CB"/>
    <a:srgbClr val="B7A239"/>
    <a:srgbClr val="FFBD59"/>
    <a:srgbClr val="637EB8"/>
    <a:srgbClr val="4C90BE"/>
    <a:srgbClr val="3899AF"/>
    <a:srgbClr val="158C84"/>
    <a:srgbClr val="0069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7F9A4E-8B83-4F8C-872E-85D652A6A57A}" v="41" dt="2021-12-01T20:01:32.5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68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bg1"/>
                </a:solidFill>
              </a:rPr>
              <a:t>2021 E.S. Exports in Billions USD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 E.S. Exports in Billions USD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218-491D-ADAA-971773F35CD6}"/>
              </c:ext>
            </c:extLst>
          </c:dPt>
          <c:dPt>
            <c:idx val="1"/>
            <c:invertIfNegative val="0"/>
            <c:bubble3D val="0"/>
            <c:spPr>
              <a:solidFill>
                <a:srgbClr val="CA3AC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218-491D-ADAA-971773F35CD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5218-491D-ADAA-971773F35CD6}"/>
              </c:ext>
            </c:extLst>
          </c:dPt>
          <c:dPt>
            <c:idx val="3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218-491D-ADAA-971773F35CD6}"/>
              </c:ext>
            </c:extLst>
          </c:dPt>
          <c:dPt>
            <c:idx val="4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5218-491D-ADAA-971773F35CD6}"/>
              </c:ext>
            </c:extLst>
          </c:dPt>
          <c:cat>
            <c:strRef>
              <c:f>Sheet1!$A$2:$A$7</c:f>
              <c:strCache>
                <c:ptCount val="5"/>
                <c:pt idx="0">
                  <c:v>Canada</c:v>
                </c:pt>
                <c:pt idx="1">
                  <c:v>Mexico</c:v>
                </c:pt>
                <c:pt idx="2">
                  <c:v>China</c:v>
                </c:pt>
                <c:pt idx="3">
                  <c:v>Japan</c:v>
                </c:pt>
                <c:pt idx="4">
                  <c:v>Germany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310</c:v>
                </c:pt>
                <c:pt idx="1">
                  <c:v>275</c:v>
                </c:pt>
                <c:pt idx="2">
                  <c:v>150</c:v>
                </c:pt>
                <c:pt idx="3">
                  <c:v>75</c:v>
                </c:pt>
                <c:pt idx="4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18-491D-ADAA-971773F35C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30589680"/>
        <c:axId val="1530590096"/>
      </c:barChart>
      <c:catAx>
        <c:axId val="153058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0590096"/>
        <c:crosses val="autoZero"/>
        <c:auto val="1"/>
        <c:lblAlgn val="ctr"/>
        <c:lblOffset val="100"/>
        <c:noMultiLvlLbl val="0"/>
      </c:catAx>
      <c:valAx>
        <c:axId val="1530590096"/>
        <c:scaling>
          <c:orientation val="minMax"/>
          <c:max val="3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0589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B3BA9B1-5852-42F0-B24A-B180AB1B9DE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832E76-7DF0-4C35-B04F-4B93D88B02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Montserrat ExtraBold" panose="000009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B3B577-5A7E-42E2-AD55-6220E67798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rgbClr val="00B0F0"/>
                </a:solidFill>
                <a:latin typeface="Montserrat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6AA4743C-B824-42FA-AB99-2979FAE5A2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652" y="151997"/>
            <a:ext cx="6635509" cy="6367285"/>
          </a:xfrm>
          <a:prstGeom prst="rect">
            <a:avLst/>
          </a:prstGeom>
        </p:spPr>
      </p:pic>
      <p:pic>
        <p:nvPicPr>
          <p:cNvPr id="11" name="Picture 10" descr="A picture containing text, dark, lit, night&#10;&#10;Description automatically generated">
            <a:extLst>
              <a:ext uri="{FF2B5EF4-FFF2-40B4-BE49-F238E27FC236}">
                <a16:creationId xmlns:a16="http://schemas.microsoft.com/office/drawing/2014/main" id="{E65AA522-F728-4145-8370-65ED835A0C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910" y="4104891"/>
            <a:ext cx="2572109" cy="27531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B9DC50-4248-4475-9E9D-3C90A84FF9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98" y="5985107"/>
            <a:ext cx="1159214" cy="66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81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21BD0-1CE4-4C52-9738-CBD87EDD5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49EB3D-42A2-48D2-B340-743968DE17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F07CA-E620-4DBF-9B88-D5D0A7CA17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D9D220-F163-4DEC-8465-B4B8D816F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FA5E4-CE21-4C91-BBE4-2A8F1B1FFC50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AB77F8-BC2C-40D8-AE74-3346470EB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05BBBD-4AA3-4EA5-8DB0-6FC15EA59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FC17-FA95-4363-8EE4-0FF45B917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60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E1E18-FA79-4DDA-A5E8-ED396374E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019583-68C8-4D49-A1B7-E707F483FC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432F-CE86-4A20-9D8A-1B50B9B9D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FA5E4-CE21-4C91-BBE4-2A8F1B1FFC50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95E4F-D22A-4450-BCD1-6600DCC3C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CB2D6-790F-4780-BA84-37AE1D94D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FC17-FA95-4363-8EE4-0FF45B917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02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0DE03A-DAD3-4A8C-BAAB-C42F72FA11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663420-B7EF-42F5-921D-7E6BF05408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9CA07-C525-41EA-B68C-ED1956444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FA5E4-CE21-4C91-BBE4-2A8F1B1FFC50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839F1-1488-403A-BFC8-94F75A9A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CE25D-3430-4705-9C4B-54DE26F81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FC17-FA95-4363-8EE4-0FF45B917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61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CC6A1F0-1A7F-4DEF-A02B-585E93C361E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text, dark, lit, night&#10;&#10;Description automatically generated">
            <a:extLst>
              <a:ext uri="{FF2B5EF4-FFF2-40B4-BE49-F238E27FC236}">
                <a16:creationId xmlns:a16="http://schemas.microsoft.com/office/drawing/2014/main" id="{890F4943-A2C7-46A1-BBE2-03E6585D31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910" y="4104891"/>
            <a:ext cx="2572109" cy="27531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BE913F-3AD4-4084-8A96-623FEB6F79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98" y="5985107"/>
            <a:ext cx="1159214" cy="66493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EC35A7D-E036-4C13-87B9-131128AF8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F5F1536-2EA2-478C-A1D1-841D90282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1">
                <a:solidFill>
                  <a:srgbClr val="00B0F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9819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0F7FE-08F2-4EBC-AB41-6DE96763A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37D6B-73BE-41E0-AC5A-083BBA1E1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48C16-B465-4E4A-80A7-FFB255095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FA5E4-CE21-4C91-BBE4-2A8F1B1FFC50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64005-1D28-483B-933E-B7BD0511D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3CE2E-21CA-4512-8E4A-E57FA04E3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FC17-FA95-4363-8EE4-0FF45B917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5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ACA08-EC02-4F86-A80D-2CB7E04CE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41A7E-F08E-4AA2-B1A1-F1861AD52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1ADE8-00CE-4AC7-B18B-5563B8047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FA5E4-CE21-4C91-BBE4-2A8F1B1FFC50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9C358-7EED-4EB4-807F-AD50BAB83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D1D5E-F7E1-4653-BCC9-55825DF86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FC17-FA95-4363-8EE4-0FF45B917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465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DF67F-1F99-454C-90D2-215552D5D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B6F83-696E-4CF5-B182-DE8AE7313A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7B6C5-67D5-4696-B4BC-4B5D00B23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344889-4A6D-41CC-BCF6-500DC7DBE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FA5E4-CE21-4C91-BBE4-2A8F1B1FFC50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5C9075-A0D8-47D8-BD8E-53B6B09A6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AE0DE7-FC8B-4A94-97B5-300035CFE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FC17-FA95-4363-8EE4-0FF45B917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279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21928-824C-47EF-B6CA-B2EF3F7F4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AF056-6609-4A4F-8095-054B0CFA77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4D7562-5788-45BB-9C36-400C714FB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D48DB2-C50B-472C-88EC-04AD05A9A0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3EBD9C-D45B-461B-8236-76C33761EB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AF0EE9-69EF-4B2E-AD4A-FF158D621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FA5E4-CE21-4C91-BBE4-2A8F1B1FFC50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1E38AD-52B0-4C1C-87C9-F4AB2973B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426F8A-B622-40D9-A767-17F1626D5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FC17-FA95-4363-8EE4-0FF45B917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9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99EE0-C51D-453F-B1E0-C5F77A705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333599-B6D4-4054-BF3C-9D7D7D491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FA5E4-CE21-4C91-BBE4-2A8F1B1FFC50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B60DDD-0B54-4423-BA02-54209296B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CEA680-90B0-4E65-AD77-30883AE6E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FC17-FA95-4363-8EE4-0FF45B917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251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4D45BD-B91C-48DB-B7C8-48FDA3E28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FA5E4-CE21-4C91-BBE4-2A8F1B1FFC50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764680-BBAC-4F02-962A-6065098FA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2523E0-A7E2-4579-B156-8D12A8F9B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FC17-FA95-4363-8EE4-0FF45B917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808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3D4B8-B9CA-4059-8E3F-C3B06301E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C4E54-8433-4A0C-A202-1369D9ABD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840CBE-E596-4E22-8DBF-397A23E6B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82BF22-DB44-421C-8A66-7AB4650B1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FA5E4-CE21-4C91-BBE4-2A8F1B1FFC50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C6B8F7-2006-4A7A-A72A-B0F5A09DC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9C83A-9752-4BBF-90B1-D078261EC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1FC17-FA95-4363-8EE4-0FF45B917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162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CAD23F-9814-414E-881C-765F084D5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6671E1-3AD5-4BC7-BD1D-AEBBDDF175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BD966-FE64-48D7-918A-E342C12F56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FA5E4-CE21-4C91-BBE4-2A8F1B1FFC50}" type="datetimeFigureOut">
              <a:rPr lang="en-US" smtClean="0"/>
              <a:t>3/23/2022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83050-2AE4-42CE-8570-AAAF8FB85B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40537-C6E7-4A11-8836-FDFEBFBBB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1FC17-FA95-4363-8EE4-0FF45B917BB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3D5B01-269B-4B35-8CBC-7AF7EE537A0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98" y="5985107"/>
            <a:ext cx="1159214" cy="66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337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 ExtraBold" panose="000009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raphie" panose="020B06030202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raphie" panose="020B06030202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raphie" panose="020B06030202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raphie" panose="020B06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356AC3E4-4E39-4DE2-954A-6EFB541E24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50"/>
          <a:stretch/>
        </p:blipFill>
        <p:spPr>
          <a:xfrm>
            <a:off x="0" y="1"/>
            <a:ext cx="12216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2D17E2-93EA-41EB-B75A-E23A9BD4A4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9" y="0"/>
            <a:ext cx="12237309" cy="6940573"/>
          </a:xfrm>
          <a:prstGeom prst="rect">
            <a:avLst/>
          </a:prstGeom>
          <a:solidFill>
            <a:schemeClr val="accent1">
              <a:lumMod val="50000"/>
              <a:alpha val="58000"/>
            </a:scheme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8D260E-1F46-4C65-B206-C332D22610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214438"/>
            <a:ext cx="9746166" cy="1875603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</a:rPr>
              <a:t>KANSAS DEPARTMENT OF COMMERCE</a:t>
            </a:r>
            <a:br>
              <a:rPr lang="en-US" sz="5300" b="1" dirty="0">
                <a:solidFill>
                  <a:schemeClr val="bg1"/>
                </a:solidFill>
              </a:rPr>
            </a:br>
            <a:r>
              <a:rPr lang="en-US" sz="4400" b="1" dirty="0">
                <a:solidFill>
                  <a:srgbClr val="00B0F0"/>
                </a:solidFill>
              </a:rPr>
              <a:t>Kansas Mexico Office &amp; Mexican Market Overview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9AFAA5B-BC4D-4C98-AFB2-585330CAFD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0000" b="14299"/>
          <a:stretch/>
        </p:blipFill>
        <p:spPr>
          <a:xfrm>
            <a:off x="8310562" y="2755499"/>
            <a:ext cx="3881437" cy="41437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61629D-3ED8-4279-AE39-7B9D6D60CD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98" y="5985107"/>
            <a:ext cx="1159214" cy="66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67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ubtitle 2">
            <a:extLst>
              <a:ext uri="{FF2B5EF4-FFF2-40B4-BE49-F238E27FC236}">
                <a16:creationId xmlns:a16="http://schemas.microsoft.com/office/drawing/2014/main" id="{0102B998-127F-4A0F-83FB-F9E720125D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3381" y="1437231"/>
            <a:ext cx="6064468" cy="4417031"/>
          </a:xfrm>
        </p:spPr>
        <p:txBody>
          <a:bodyPr>
            <a:noAutofit/>
          </a:bodyPr>
          <a:lstStyle/>
          <a:p>
            <a:pPr marL="342900" indent="-342900" algn="l" fontAlgn="auto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Population:  </a:t>
            </a:r>
            <a:r>
              <a:rPr lang="en-US" sz="2400" dirty="0">
                <a:solidFill>
                  <a:schemeClr val="accent4"/>
                </a:solidFill>
                <a:effectLst/>
                <a:latin typeface="Calibri" panose="020F0502020204030204" pitchFamily="34" charset="0"/>
              </a:rPr>
              <a:t>130 million 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(est. U.N. 2021)</a:t>
            </a:r>
          </a:p>
          <a:p>
            <a:pPr marL="342900" indent="-342900" algn="l" fontAlgn="auto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U.S. Exports to Mexico: </a:t>
            </a:r>
            <a:r>
              <a:rPr lang="en-US" sz="2400" dirty="0">
                <a:solidFill>
                  <a:schemeClr val="accent4"/>
                </a:solidFill>
                <a:effectLst/>
                <a:latin typeface="Calibri" panose="020F0502020204030204" pitchFamily="34" charset="0"/>
              </a:rPr>
              <a:t>$276 billion 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(2021, U.S. Census</a:t>
            </a:r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) </a:t>
            </a:r>
          </a:p>
          <a:p>
            <a:pPr marL="342900" indent="-342900" algn="l" fontAlgn="auto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GDP per capita (PPP):  </a:t>
            </a:r>
            <a:r>
              <a:rPr lang="en-US" sz="2400" dirty="0">
                <a:solidFill>
                  <a:schemeClr val="accent4"/>
                </a:solidFill>
                <a:effectLst/>
                <a:latin typeface="Calibri" panose="020F0502020204030204" pitchFamily="34" charset="0"/>
              </a:rPr>
              <a:t>$18,444 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(2020, World Bank)</a:t>
            </a:r>
          </a:p>
          <a:p>
            <a:pPr marL="342900" indent="-342900" algn="l" fontAlgn="auto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GDP growth:  </a:t>
            </a:r>
            <a:r>
              <a:rPr lang="en-US" sz="2400" dirty="0">
                <a:solidFill>
                  <a:schemeClr val="accent4"/>
                </a:solidFill>
                <a:effectLst/>
                <a:latin typeface="Calibri" panose="020F0502020204030204" pitchFamily="34" charset="0"/>
              </a:rPr>
              <a:t>4.8% 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(2021, INEGI)</a:t>
            </a:r>
          </a:p>
          <a:p>
            <a:pPr marL="342900" indent="-342900" algn="l" fontAlgn="auto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Projected 2022 growth: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dirty="0">
                <a:solidFill>
                  <a:schemeClr val="accent4"/>
                </a:solidFill>
                <a:latin typeface="Calibri" panose="020F0502020204030204" pitchFamily="34" charset="0"/>
              </a:rPr>
              <a:t>2.4</a:t>
            </a:r>
            <a:r>
              <a:rPr lang="en-US" sz="2400" dirty="0">
                <a:solidFill>
                  <a:schemeClr val="accent4"/>
                </a:solidFill>
                <a:effectLst/>
                <a:latin typeface="Calibri" panose="020F0502020204030204" pitchFamily="34" charset="0"/>
              </a:rPr>
              <a:t>% 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(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Banxico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)</a:t>
            </a:r>
          </a:p>
          <a:p>
            <a:pPr marL="342900" indent="-342900" algn="l" fontAlgn="auto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Unemployment rate: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Aprox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. 4% in 2021 (INEGI)</a:t>
            </a:r>
          </a:p>
          <a:p>
            <a:pPr marL="342900" indent="-342900" algn="l" fontAlgn="auto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Remittances of $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51</a:t>
            </a:r>
            <a:r>
              <a:rPr lang="en-U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billion in 2021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Banxico</a:t>
            </a:r>
            <a:r>
              <a:rPr lang="en-US" sz="24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)</a:t>
            </a:r>
            <a:endParaRPr lang="en-US" sz="2400" b="1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EAD218-FF2D-4206-BA6A-1FB1DC42A2A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0195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Montserrat ExtraBold" panose="00000900000000000000" pitchFamily="50" charset="0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rgbClr val="00B0F0"/>
                </a:solidFill>
                <a:latin typeface="Montserrat" panose="00000500000000000000" pitchFamily="50" charset="0"/>
              </a:rPr>
              <a:t>MEXICO SNAPSHOT</a:t>
            </a:r>
          </a:p>
        </p:txBody>
      </p:sp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3DB834B-7829-465E-8207-AE1949958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462" y="1562665"/>
            <a:ext cx="4861035" cy="388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67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6EAD218-FF2D-4206-BA6A-1FB1DC42A2A2}"/>
              </a:ext>
            </a:extLst>
          </p:cNvPr>
          <p:cNvSpPr txBox="1">
            <a:spLocks/>
          </p:cNvSpPr>
          <p:nvPr/>
        </p:nvSpPr>
        <p:spPr>
          <a:xfrm>
            <a:off x="0" y="207521"/>
            <a:ext cx="12191999" cy="122971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Montserrat ExtraBold" panose="00000900000000000000" pitchFamily="50" charset="0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rgbClr val="00B0F0"/>
                </a:solidFill>
                <a:latin typeface="Montserrat" panose="00000500000000000000" pitchFamily="50" charset="0"/>
              </a:rPr>
              <a:t>MEXICO is a Larger U.S. </a:t>
            </a:r>
          </a:p>
          <a:p>
            <a:r>
              <a:rPr lang="en-US" sz="4400" b="1" dirty="0">
                <a:solidFill>
                  <a:srgbClr val="00B0F0"/>
                </a:solidFill>
                <a:latin typeface="Montserrat" panose="00000500000000000000" pitchFamily="50" charset="0"/>
              </a:rPr>
              <a:t>Export Market Than China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F7DC122-F449-4A7D-9EC7-B202FE9222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3991345"/>
              </p:ext>
            </p:extLst>
          </p:nvPr>
        </p:nvGraphicFramePr>
        <p:xfrm>
          <a:off x="2200166" y="1350287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2678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ubtitle 2">
            <a:extLst>
              <a:ext uri="{FF2B5EF4-FFF2-40B4-BE49-F238E27FC236}">
                <a16:creationId xmlns:a16="http://schemas.microsoft.com/office/drawing/2014/main" id="{0102B998-127F-4A0F-83FB-F9E720125D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8387" y="1573866"/>
            <a:ext cx="10384219" cy="3859983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  <a:latin typeface="Graphie" panose="020B0603020204020204" pitchFamily="34" charset="0"/>
              </a:rPr>
              <a:t>Entered into effect July 2020 to replace NAFTA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$1.8 billion a day in U.S.-Mexico goods trade in 2021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  <a:latin typeface="Graphie" panose="020B0603020204020204" pitchFamily="34" charset="0"/>
              </a:rPr>
              <a:t>Enormous integration of supply chains between Mexico and USA</a:t>
            </a:r>
            <a:endParaRPr lang="es-MX" sz="2400" b="0" dirty="0">
              <a:solidFill>
                <a:schemeClr val="bg1"/>
              </a:solidFill>
              <a:effectLst/>
              <a:latin typeface="Graphie" panose="020B0603020204020204" pitchFamily="34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MX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Major</a:t>
            </a:r>
            <a:r>
              <a:rPr lang="es-MX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</a:t>
            </a:r>
            <a:r>
              <a:rPr lang="es-MX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Mexican</a:t>
            </a:r>
            <a:r>
              <a:rPr lang="es-MX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industries </a:t>
            </a:r>
            <a:r>
              <a:rPr lang="es-MX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depend</a:t>
            </a:r>
            <a:r>
              <a:rPr lang="es-MX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</a:t>
            </a:r>
            <a:r>
              <a:rPr lang="es-MX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on</a:t>
            </a:r>
            <a:r>
              <a:rPr lang="es-MX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</a:t>
            </a:r>
            <a:r>
              <a:rPr lang="es-MX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equipment</a:t>
            </a:r>
            <a:r>
              <a:rPr lang="es-MX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and raw </a:t>
            </a:r>
            <a:r>
              <a:rPr lang="es-MX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materials</a:t>
            </a:r>
            <a:r>
              <a:rPr lang="es-MX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</a:t>
            </a:r>
            <a:r>
              <a:rPr lang="es-MX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from</a:t>
            </a:r>
            <a:r>
              <a:rPr lang="es-MX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</a:t>
            </a:r>
            <a:r>
              <a:rPr lang="es-MX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the</a:t>
            </a:r>
            <a:r>
              <a:rPr lang="es-MX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USA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MX" b="0" dirty="0" err="1">
                <a:solidFill>
                  <a:schemeClr val="bg1"/>
                </a:solidFill>
                <a:latin typeface="Graphie" panose="020B0603020204020204" pitchFamily="34" charset="0"/>
              </a:rPr>
              <a:t>Duty</a:t>
            </a:r>
            <a:r>
              <a:rPr lang="es-MX" b="0" dirty="0">
                <a:solidFill>
                  <a:schemeClr val="bg1"/>
                </a:solidFill>
                <a:latin typeface="Graphie" panose="020B0603020204020204" pitchFamily="34" charset="0"/>
              </a:rPr>
              <a:t>-free HTS </a:t>
            </a:r>
            <a:r>
              <a:rPr lang="es-MX" b="0" dirty="0" err="1">
                <a:solidFill>
                  <a:schemeClr val="bg1"/>
                </a:solidFill>
                <a:latin typeface="Graphie" panose="020B0603020204020204" pitchFamily="34" charset="0"/>
              </a:rPr>
              <a:t>classifications</a:t>
            </a:r>
            <a:r>
              <a:rPr lang="es-MX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b="0" dirty="0" err="1">
                <a:solidFill>
                  <a:schemeClr val="bg1"/>
                </a:solidFill>
                <a:latin typeface="Graphie" panose="020B0603020204020204" pitchFamily="34" charset="0"/>
              </a:rPr>
              <a:t>under</a:t>
            </a:r>
            <a:r>
              <a:rPr lang="es-MX" b="0" dirty="0">
                <a:solidFill>
                  <a:schemeClr val="bg1"/>
                </a:solidFill>
                <a:latin typeface="Graphie" panose="020B0603020204020204" pitchFamily="34" charset="0"/>
              </a:rPr>
              <a:t> NAFTA </a:t>
            </a:r>
            <a:r>
              <a:rPr lang="es-MX" b="0" dirty="0" err="1">
                <a:solidFill>
                  <a:schemeClr val="bg1"/>
                </a:solidFill>
                <a:latin typeface="Graphie" panose="020B0603020204020204" pitchFamily="34" charset="0"/>
              </a:rPr>
              <a:t>remain</a:t>
            </a:r>
            <a:r>
              <a:rPr lang="es-MX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b="0" dirty="0" err="1">
                <a:solidFill>
                  <a:schemeClr val="bg1"/>
                </a:solidFill>
                <a:latin typeface="Graphie" panose="020B0603020204020204" pitchFamily="34" charset="0"/>
              </a:rPr>
              <a:t>duty</a:t>
            </a:r>
            <a:r>
              <a:rPr lang="es-MX" b="0" dirty="0">
                <a:solidFill>
                  <a:schemeClr val="bg1"/>
                </a:solidFill>
                <a:latin typeface="Graphie" panose="020B0603020204020204" pitchFamily="34" charset="0"/>
              </a:rPr>
              <a:t> free </a:t>
            </a:r>
            <a:r>
              <a:rPr lang="es-MX" b="0" dirty="0" err="1">
                <a:solidFill>
                  <a:schemeClr val="bg1"/>
                </a:solidFill>
                <a:latin typeface="Graphie" panose="020B0603020204020204" pitchFamily="34" charset="0"/>
              </a:rPr>
              <a:t>under</a:t>
            </a:r>
            <a:r>
              <a:rPr lang="es-MX" b="0" dirty="0">
                <a:solidFill>
                  <a:schemeClr val="bg1"/>
                </a:solidFill>
                <a:latin typeface="Graphie" panose="020B0603020204020204" pitchFamily="34" charset="0"/>
              </a:rPr>
              <a:t> USMCA</a:t>
            </a:r>
            <a:endParaRPr lang="es-MX" b="0" dirty="0">
              <a:solidFill>
                <a:schemeClr val="bg1"/>
              </a:solidFill>
              <a:effectLst/>
              <a:latin typeface="Graphie" panose="020B0603020204020204" pitchFamily="34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MX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USMCA </a:t>
            </a:r>
            <a:r>
              <a:rPr lang="es-MX" sz="2400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increases</a:t>
            </a:r>
            <a:r>
              <a:rPr lang="es-MX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regional </a:t>
            </a:r>
            <a:r>
              <a:rPr lang="es-MX" sz="2400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content</a:t>
            </a:r>
            <a:r>
              <a:rPr lang="es-MX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requirement</a:t>
            </a:r>
            <a:r>
              <a:rPr lang="es-MX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for</a:t>
            </a:r>
            <a:r>
              <a:rPr lang="es-MX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key</a:t>
            </a:r>
            <a:r>
              <a:rPr lang="es-MX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industries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EAD218-FF2D-4206-BA6A-1FB1DC42A2A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0195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Montserrat ExtraBold" panose="00000900000000000000" pitchFamily="50" charset="0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rgbClr val="00B0F0"/>
                </a:solidFill>
                <a:latin typeface="Montserrat" panose="00000500000000000000" pitchFamily="50" charset="0"/>
              </a:rPr>
              <a:t>USMCA Free Trade Agreement</a:t>
            </a:r>
          </a:p>
        </p:txBody>
      </p:sp>
    </p:spTree>
    <p:extLst>
      <p:ext uri="{BB962C8B-B14F-4D97-AF65-F5344CB8AC3E}">
        <p14:creationId xmlns:p14="http://schemas.microsoft.com/office/powerpoint/2010/main" val="862875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ubtitle 2">
            <a:extLst>
              <a:ext uri="{FF2B5EF4-FFF2-40B4-BE49-F238E27FC236}">
                <a16:creationId xmlns:a16="http://schemas.microsoft.com/office/drawing/2014/main" id="{0102B998-127F-4A0F-83FB-F9E720125D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7780" y="1177159"/>
            <a:ext cx="9101957" cy="5289390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MX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Kansas’ </a:t>
            </a:r>
            <a:r>
              <a:rPr lang="es-MX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largest</a:t>
            </a:r>
            <a:r>
              <a:rPr lang="es-MX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</a:t>
            </a:r>
            <a:r>
              <a:rPr lang="es-MX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export</a:t>
            </a:r>
            <a:r>
              <a:rPr lang="es-MX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</a:t>
            </a:r>
            <a:r>
              <a:rPr lang="es-MX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market</a:t>
            </a:r>
            <a:r>
              <a:rPr lang="es-MX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, no. 1 in 2021</a:t>
            </a: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(</a:t>
            </a:r>
            <a:r>
              <a:rPr lang="es-MX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Followed</a:t>
            </a:r>
            <a:r>
              <a:rPr lang="es-MX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</a:t>
            </a:r>
            <a:r>
              <a:rPr lang="es-MX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by</a:t>
            </a:r>
            <a:r>
              <a:rPr lang="es-MX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</a:t>
            </a:r>
            <a:r>
              <a:rPr lang="es-MX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Canada</a:t>
            </a:r>
            <a:r>
              <a:rPr lang="es-MX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, </a:t>
            </a:r>
            <a:r>
              <a:rPr lang="es-MX" dirty="0">
                <a:solidFill>
                  <a:schemeClr val="bg1"/>
                </a:solidFill>
                <a:latin typeface="Graphie" panose="020B0603020204020204" pitchFamily="34" charset="0"/>
              </a:rPr>
              <a:t>China, </a:t>
            </a:r>
            <a:r>
              <a:rPr lang="es-MX" dirty="0" err="1">
                <a:solidFill>
                  <a:schemeClr val="bg1"/>
                </a:solidFill>
                <a:latin typeface="Graphie" panose="020B0603020204020204" pitchFamily="34" charset="0"/>
              </a:rPr>
              <a:t>Japan</a:t>
            </a:r>
            <a:r>
              <a:rPr lang="es-MX" dirty="0">
                <a:solidFill>
                  <a:schemeClr val="bg1"/>
                </a:solidFill>
                <a:latin typeface="Graphie" panose="020B0603020204020204" pitchFamily="34" charset="0"/>
              </a:rPr>
              <a:t>, South </a:t>
            </a:r>
            <a:r>
              <a:rPr lang="es-MX" dirty="0" err="1">
                <a:solidFill>
                  <a:schemeClr val="bg1"/>
                </a:solidFill>
                <a:latin typeface="Graphie" panose="020B0603020204020204" pitchFamily="34" charset="0"/>
              </a:rPr>
              <a:t>Korea</a:t>
            </a:r>
            <a:r>
              <a:rPr lang="es-MX" dirty="0">
                <a:solidFill>
                  <a:schemeClr val="bg1"/>
                </a:solidFill>
                <a:latin typeface="Graphie" panose="020B0603020204020204" pitchFamily="34" charset="0"/>
              </a:rPr>
              <a:t>)</a:t>
            </a:r>
            <a:endParaRPr lang="es-MX" dirty="0">
              <a:solidFill>
                <a:schemeClr val="bg1"/>
              </a:solidFill>
              <a:effectLst/>
              <a:latin typeface="Graphie" panose="020B0603020204020204" pitchFamily="34" charset="0"/>
            </a:endParaRP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MX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$2.7 </a:t>
            </a:r>
            <a:r>
              <a:rPr lang="es-MX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billion</a:t>
            </a:r>
            <a:r>
              <a:rPr lang="es-MX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in Kansas </a:t>
            </a:r>
            <a:r>
              <a:rPr lang="es-MX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exports</a:t>
            </a:r>
            <a:r>
              <a:rPr lang="es-MX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</a:t>
            </a:r>
            <a:r>
              <a:rPr lang="es-MX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to</a:t>
            </a:r>
            <a:r>
              <a:rPr lang="es-MX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</a:t>
            </a:r>
            <a:r>
              <a:rPr lang="es-MX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Mexico</a:t>
            </a:r>
            <a:endParaRPr lang="es-MX" b="0" dirty="0">
              <a:solidFill>
                <a:schemeClr val="bg1"/>
              </a:solidFill>
              <a:latin typeface="Graphie" panose="020B0603020204020204" pitchFamily="34" charset="0"/>
            </a:endParaRP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(Total </a:t>
            </a:r>
            <a:r>
              <a:rPr lang="es-MX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trade</a:t>
            </a:r>
            <a:r>
              <a:rPr lang="es-MX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$</a:t>
            </a:r>
            <a:r>
              <a:rPr lang="es-MX" dirty="0">
                <a:solidFill>
                  <a:schemeClr val="bg1"/>
                </a:solidFill>
                <a:latin typeface="Graphie" panose="020B0603020204020204" pitchFamily="34" charset="0"/>
              </a:rPr>
              <a:t>3.5</a:t>
            </a:r>
            <a:r>
              <a:rPr lang="es-MX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</a:t>
            </a:r>
            <a:r>
              <a:rPr lang="es-MX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billion</a:t>
            </a:r>
            <a:r>
              <a:rPr lang="es-MX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) 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MX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Agricultural</a:t>
            </a:r>
            <a:r>
              <a:rPr lang="es-MX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</a:t>
            </a:r>
            <a:r>
              <a:rPr lang="es-MX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products</a:t>
            </a:r>
            <a:r>
              <a:rPr lang="es-MX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top Kansas </a:t>
            </a:r>
            <a:r>
              <a:rPr lang="es-MX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exports</a:t>
            </a:r>
            <a:r>
              <a:rPr lang="es-MX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</a:t>
            </a:r>
            <a:r>
              <a:rPr lang="es-MX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to</a:t>
            </a:r>
            <a:r>
              <a:rPr lang="es-MX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</a:t>
            </a:r>
            <a:r>
              <a:rPr lang="es-MX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Mexico</a:t>
            </a:r>
            <a:endParaRPr lang="es-MX" b="0" dirty="0">
              <a:solidFill>
                <a:schemeClr val="bg1"/>
              </a:solidFill>
              <a:latin typeface="Graphie" panose="020B0603020204020204" pitchFamily="34" charset="0"/>
            </a:endParaRPr>
          </a:p>
          <a:p>
            <a:pPr marL="800100" lvl="1" indent="-34290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MX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($1.9 </a:t>
            </a:r>
            <a:r>
              <a:rPr lang="es-MX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billion</a:t>
            </a:r>
            <a:r>
              <a:rPr lang="es-MX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in 2021)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$249 million in aircraft and parts </a:t>
            </a: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  <a:latin typeface="Graphie" panose="020B0603020204020204" pitchFamily="34" charset="0"/>
              </a:rPr>
              <a:t>$72 million in electric machinery </a:t>
            </a:r>
            <a:endParaRPr lang="en-US" b="0" dirty="0">
              <a:solidFill>
                <a:schemeClr val="bg1"/>
              </a:solidFill>
              <a:effectLst/>
              <a:latin typeface="Graphie" panose="020B0603020204020204" pitchFamily="34" charset="0"/>
            </a:endParaRPr>
          </a:p>
          <a:p>
            <a:pPr marL="342900" indent="-34290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$87 million in industrial machinery </a:t>
            </a:r>
          </a:p>
          <a:p>
            <a:pPr lvl="1" algn="l">
              <a:lnSpc>
                <a:spcPct val="150000"/>
              </a:lnSpc>
              <a:spcBef>
                <a:spcPts val="0"/>
              </a:spcBef>
            </a:pPr>
            <a:r>
              <a:rPr lang="en-US" sz="1800" b="0" dirty="0">
                <a:solidFill>
                  <a:schemeClr val="bg1"/>
                </a:solidFill>
                <a:latin typeface="Graphie" panose="020B0603020204020204" pitchFamily="34" charset="0"/>
              </a:rPr>
              <a:t>Source: WISER trade database</a:t>
            </a:r>
            <a:endParaRPr lang="en-US" sz="1800" b="0" dirty="0">
              <a:solidFill>
                <a:schemeClr val="bg1"/>
              </a:solidFill>
              <a:effectLst/>
              <a:latin typeface="Graphie" panose="020B0603020204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24C13D3-08B3-4C67-9CA2-C8866E5FD82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1771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Montserrat ExtraBold" panose="00000900000000000000" pitchFamily="50" charset="0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rgbClr val="00B0F0"/>
                </a:solidFill>
                <a:latin typeface="Montserrat" panose="00000500000000000000" pitchFamily="50" charset="0"/>
              </a:rPr>
              <a:t>MEXICO</a:t>
            </a:r>
          </a:p>
          <a:p>
            <a:r>
              <a:rPr lang="en-US" sz="2800" b="1" i="0" dirty="0">
                <a:solidFill>
                  <a:srgbClr val="FFFFFF"/>
                </a:solidFill>
                <a:effectLst/>
                <a:latin typeface="Montserrat" panose="00000500000000000000" pitchFamily="50" charset="0"/>
              </a:rPr>
              <a:t>Kansas’ Top Export Market in 2021</a:t>
            </a:r>
            <a:endParaRPr lang="en-US" sz="2800" b="1" dirty="0">
              <a:solidFill>
                <a:srgbClr val="00B0F0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713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0802F78-C592-4C57-BE49-929F46F6E524}"/>
              </a:ext>
            </a:extLst>
          </p:cNvPr>
          <p:cNvSpPr txBox="1">
            <a:spLocks/>
          </p:cNvSpPr>
          <p:nvPr/>
        </p:nvSpPr>
        <p:spPr>
          <a:xfrm>
            <a:off x="390146" y="177420"/>
            <a:ext cx="9832028" cy="8631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Montserrat ExtraBold" panose="00000900000000000000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rgbClr val="00B0F0"/>
                </a:solidFill>
              </a:rPr>
              <a:t>KEY INDUSTRIES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103713A-60F0-4253-9371-343FD5B65F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000" b="14299"/>
          <a:stretch/>
        </p:blipFill>
        <p:spPr>
          <a:xfrm>
            <a:off x="9616084" y="4107976"/>
            <a:ext cx="2575915" cy="2750024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1CED5885-002C-4818-BE0A-BF0C3071EDD9}"/>
              </a:ext>
            </a:extLst>
          </p:cNvPr>
          <p:cNvSpPr txBox="1">
            <a:spLocks/>
          </p:cNvSpPr>
          <p:nvPr/>
        </p:nvSpPr>
        <p:spPr>
          <a:xfrm>
            <a:off x="1741418" y="1302421"/>
            <a:ext cx="9546691" cy="5022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Graphie" panose="020B0603020204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Graphie" panose="020B0603020204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raphie" panose="020B0603020204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Graphie" panose="020B0603020204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Energy: </a:t>
            </a:r>
            <a:r>
              <a:rPr lang="es-MX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Oil</a:t>
            </a:r>
            <a:r>
              <a:rPr lang="es-MX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, gas, </a:t>
            </a:r>
            <a:r>
              <a:rPr lang="es-MX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electricity</a:t>
            </a:r>
            <a:r>
              <a:rPr lang="es-MX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, </a:t>
            </a:r>
            <a:r>
              <a:rPr lang="es-MX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renewables</a:t>
            </a:r>
            <a:endParaRPr lang="es-MX" dirty="0">
              <a:solidFill>
                <a:schemeClr val="bg1"/>
              </a:solidFill>
              <a:effectLst/>
              <a:latin typeface="Graphie" panose="020B0603020204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Automotive </a:t>
            </a:r>
            <a:r>
              <a:rPr lang="es-MX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manufacturing</a:t>
            </a:r>
            <a:endParaRPr lang="es-MX" dirty="0">
              <a:solidFill>
                <a:schemeClr val="bg1"/>
              </a:solidFill>
              <a:effectLst/>
              <a:latin typeface="Graphie" panose="020B0603020204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Aerospace</a:t>
            </a:r>
            <a:r>
              <a:rPr lang="es-MX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</a:t>
            </a:r>
            <a:r>
              <a:rPr lang="es-MX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manufacturing</a:t>
            </a:r>
            <a:endParaRPr lang="es-MX" dirty="0">
              <a:solidFill>
                <a:schemeClr val="bg1"/>
              </a:solidFill>
              <a:effectLst/>
              <a:latin typeface="Graphie" panose="020B0603020204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Tourism</a:t>
            </a:r>
            <a:endParaRPr lang="es-MX" dirty="0">
              <a:solidFill>
                <a:schemeClr val="bg1"/>
              </a:solidFill>
              <a:effectLst/>
              <a:latin typeface="Graphie" panose="020B0603020204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Food and </a:t>
            </a:r>
            <a:r>
              <a:rPr lang="es-MX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beverage</a:t>
            </a:r>
            <a:r>
              <a:rPr lang="es-MX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</a:t>
            </a:r>
            <a:r>
              <a:rPr lang="es-MX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processing</a:t>
            </a:r>
            <a:endParaRPr lang="es-MX" dirty="0">
              <a:solidFill>
                <a:schemeClr val="bg1"/>
              </a:solidFill>
              <a:effectLst/>
              <a:latin typeface="Graphie" panose="020B0603020204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Agriculture</a:t>
            </a:r>
            <a:endParaRPr lang="es-MX" dirty="0">
              <a:solidFill>
                <a:schemeClr val="bg1"/>
              </a:solidFill>
              <a:effectLst/>
              <a:latin typeface="Graphie" panose="020B0603020204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Mining</a:t>
            </a:r>
            <a:endParaRPr lang="es-MX" dirty="0">
              <a:solidFill>
                <a:schemeClr val="bg1"/>
              </a:solidFill>
              <a:effectLst/>
              <a:latin typeface="Graphie" panose="020B0603020204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Chemicals</a:t>
            </a:r>
            <a:endParaRPr lang="en-US" dirty="0">
              <a:solidFill>
                <a:schemeClr val="bg1"/>
              </a:solidFill>
              <a:effectLst/>
              <a:latin typeface="Graphie" panose="020B0603020204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Graphie" panose="020B0603020204020204" pitchFamily="34" charset="0"/>
              </a:rPr>
              <a:t>IT services: Software, data services, call centers</a:t>
            </a:r>
          </a:p>
        </p:txBody>
      </p:sp>
    </p:spTree>
    <p:extLst>
      <p:ext uri="{BB962C8B-B14F-4D97-AF65-F5344CB8AC3E}">
        <p14:creationId xmlns:p14="http://schemas.microsoft.com/office/powerpoint/2010/main" val="739987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ubtitle 2">
            <a:extLst>
              <a:ext uri="{FF2B5EF4-FFF2-40B4-BE49-F238E27FC236}">
                <a16:creationId xmlns:a16="http://schemas.microsoft.com/office/drawing/2014/main" id="{0102B998-127F-4A0F-83FB-F9E720125D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8388" y="1573866"/>
            <a:ext cx="9459310" cy="3859983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Mexico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experienced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severe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economic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downturn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in 2020 and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is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still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in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the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process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of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recovery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.</a:t>
            </a:r>
            <a:r>
              <a:rPr lang="es-MX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b="0" dirty="0" err="1">
                <a:solidFill>
                  <a:schemeClr val="bg1"/>
                </a:solidFill>
                <a:latin typeface="Graphie" panose="020B0603020204020204" pitchFamily="34" charset="0"/>
              </a:rPr>
              <a:t>Mexico</a:t>
            </a:r>
            <a:r>
              <a:rPr lang="es-MX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b="0" dirty="0" err="1">
                <a:solidFill>
                  <a:schemeClr val="bg1"/>
                </a:solidFill>
                <a:latin typeface="Graphie" panose="020B0603020204020204" pitchFamily="34" charset="0"/>
              </a:rPr>
              <a:t>suffered</a:t>
            </a:r>
            <a:r>
              <a:rPr lang="es-MX" b="0" dirty="0">
                <a:solidFill>
                  <a:schemeClr val="bg1"/>
                </a:solidFill>
                <a:latin typeface="Graphie" panose="020B0603020204020204" pitchFamily="34" charset="0"/>
              </a:rPr>
              <a:t> 8.2% </a:t>
            </a:r>
            <a:r>
              <a:rPr lang="es-MX" b="0" dirty="0" err="1">
                <a:solidFill>
                  <a:schemeClr val="bg1"/>
                </a:solidFill>
                <a:latin typeface="Graphie" panose="020B0603020204020204" pitchFamily="34" charset="0"/>
              </a:rPr>
              <a:t>contraction</a:t>
            </a:r>
            <a:r>
              <a:rPr lang="es-MX" b="0" dirty="0">
                <a:solidFill>
                  <a:schemeClr val="bg1"/>
                </a:solidFill>
                <a:latin typeface="Graphie" panose="020B0603020204020204" pitchFamily="34" charset="0"/>
              </a:rPr>
              <a:t> of </a:t>
            </a:r>
            <a:r>
              <a:rPr lang="es-MX" b="0" dirty="0" err="1">
                <a:solidFill>
                  <a:schemeClr val="bg1"/>
                </a:solidFill>
                <a:latin typeface="Graphie" panose="020B0603020204020204" pitchFamily="34" charset="0"/>
              </a:rPr>
              <a:t>economy</a:t>
            </a:r>
            <a:r>
              <a:rPr lang="es-MX" b="0" dirty="0">
                <a:solidFill>
                  <a:schemeClr val="bg1"/>
                </a:solidFill>
                <a:latin typeface="Graphie" panose="020B0603020204020204" pitchFamily="34" charset="0"/>
              </a:rPr>
              <a:t> in 2020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b="0" dirty="0" err="1">
                <a:solidFill>
                  <a:schemeClr val="bg1"/>
                </a:solidFill>
                <a:latin typeface="Graphie" panose="020B0603020204020204" pitchFamily="34" charset="0"/>
              </a:rPr>
              <a:t>Economy</a:t>
            </a:r>
            <a:r>
              <a:rPr lang="es-MX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b="0" dirty="0" err="1">
                <a:solidFill>
                  <a:schemeClr val="bg1"/>
                </a:solidFill>
                <a:latin typeface="Graphie" panose="020B0603020204020204" pitchFamily="34" charset="0"/>
              </a:rPr>
              <a:t>projected</a:t>
            </a:r>
            <a:r>
              <a:rPr lang="es-MX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b="0" dirty="0" err="1">
                <a:solidFill>
                  <a:schemeClr val="bg1"/>
                </a:solidFill>
                <a:latin typeface="Graphie" panose="020B0603020204020204" pitchFamily="34" charset="0"/>
              </a:rPr>
              <a:t>to</a:t>
            </a:r>
            <a:r>
              <a:rPr lang="es-MX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b="0" dirty="0" err="1">
                <a:solidFill>
                  <a:schemeClr val="bg1"/>
                </a:solidFill>
                <a:latin typeface="Graphie" panose="020B0603020204020204" pitchFamily="34" charset="0"/>
              </a:rPr>
              <a:t>return</a:t>
            </a:r>
            <a:r>
              <a:rPr lang="es-MX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b="0" dirty="0" err="1">
                <a:solidFill>
                  <a:schemeClr val="bg1"/>
                </a:solidFill>
                <a:latin typeface="Graphie" panose="020B0603020204020204" pitchFamily="34" charset="0"/>
              </a:rPr>
              <a:t>to</a:t>
            </a:r>
            <a:r>
              <a:rPr lang="es-MX" b="0" dirty="0">
                <a:solidFill>
                  <a:schemeClr val="bg1"/>
                </a:solidFill>
                <a:latin typeface="Graphie" panose="020B0603020204020204" pitchFamily="34" charset="0"/>
              </a:rPr>
              <a:t> 2019 </a:t>
            </a:r>
            <a:r>
              <a:rPr lang="es-MX" b="0" dirty="0" err="1">
                <a:solidFill>
                  <a:schemeClr val="bg1"/>
                </a:solidFill>
                <a:latin typeface="Graphie" panose="020B0603020204020204" pitchFamily="34" charset="0"/>
              </a:rPr>
              <a:t>levels</a:t>
            </a:r>
            <a:r>
              <a:rPr lang="es-MX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b="0" dirty="0" err="1">
                <a:solidFill>
                  <a:schemeClr val="bg1"/>
                </a:solidFill>
                <a:latin typeface="Graphie" panose="020B0603020204020204" pitchFamily="34" charset="0"/>
              </a:rPr>
              <a:t>by</a:t>
            </a:r>
            <a:r>
              <a:rPr lang="es-MX" b="0" dirty="0">
                <a:solidFill>
                  <a:schemeClr val="bg1"/>
                </a:solidFill>
                <a:latin typeface="Graphie" panose="020B0603020204020204" pitchFamily="34" charset="0"/>
              </a:rPr>
              <a:t> 2023 - 2025</a:t>
            </a:r>
            <a:endParaRPr lang="en-US" b="0" dirty="0">
              <a:solidFill>
                <a:schemeClr val="bg1"/>
              </a:solidFill>
              <a:latin typeface="Graphie" panose="020B0603020204020204" pitchFamily="34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b="0" dirty="0" err="1">
                <a:solidFill>
                  <a:schemeClr val="bg1"/>
                </a:solidFill>
                <a:latin typeface="Graphie" panose="020B0603020204020204" pitchFamily="34" charset="0"/>
              </a:rPr>
              <a:t>Supply</a:t>
            </a:r>
            <a:r>
              <a:rPr lang="es-MX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b="0" dirty="0" err="1">
                <a:solidFill>
                  <a:schemeClr val="bg1"/>
                </a:solidFill>
                <a:latin typeface="Graphie" panose="020B0603020204020204" pitchFamily="34" charset="0"/>
              </a:rPr>
              <a:t>chain</a:t>
            </a:r>
            <a:r>
              <a:rPr lang="es-MX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b="0" dirty="0" err="1">
                <a:solidFill>
                  <a:schemeClr val="bg1"/>
                </a:solidFill>
                <a:latin typeface="Graphie" panose="020B0603020204020204" pitchFamily="34" charset="0"/>
              </a:rPr>
              <a:t>problems</a:t>
            </a:r>
            <a:r>
              <a:rPr lang="es-MX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b="0" dirty="0" err="1">
                <a:solidFill>
                  <a:schemeClr val="bg1"/>
                </a:solidFill>
                <a:latin typeface="Graphie" panose="020B0603020204020204" pitchFamily="34" charset="0"/>
              </a:rPr>
              <a:t>severely</a:t>
            </a:r>
            <a:r>
              <a:rPr lang="es-MX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b="0" dirty="0" err="1">
                <a:solidFill>
                  <a:schemeClr val="bg1"/>
                </a:solidFill>
                <a:latin typeface="Graphie" panose="020B0603020204020204" pitchFamily="34" charset="0"/>
              </a:rPr>
              <a:t>affected</a:t>
            </a:r>
            <a:r>
              <a:rPr lang="es-MX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b="0" dirty="0" err="1">
                <a:solidFill>
                  <a:schemeClr val="bg1"/>
                </a:solidFill>
                <a:latin typeface="Graphie" panose="020B0603020204020204" pitchFamily="34" charset="0"/>
              </a:rPr>
              <a:t>manufacturing</a:t>
            </a:r>
            <a:r>
              <a:rPr lang="es-MX" b="0" dirty="0">
                <a:solidFill>
                  <a:schemeClr val="bg1"/>
                </a:solidFill>
                <a:latin typeface="Graphie" panose="020B0603020204020204" pitchFamily="34" charset="0"/>
              </a:rPr>
              <a:t> industries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b="0" dirty="0" err="1">
                <a:solidFill>
                  <a:schemeClr val="bg1"/>
                </a:solidFill>
                <a:latin typeface="Graphie" panose="020B0603020204020204" pitchFamily="34" charset="0"/>
              </a:rPr>
              <a:t>Government</a:t>
            </a:r>
            <a:r>
              <a:rPr lang="es-MX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b="0" dirty="0" err="1">
                <a:solidFill>
                  <a:schemeClr val="bg1"/>
                </a:solidFill>
                <a:latin typeface="Graphie" panose="020B0603020204020204" pitchFamily="34" charset="0"/>
              </a:rPr>
              <a:t>avoided</a:t>
            </a:r>
            <a:r>
              <a:rPr lang="es-MX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b="0" dirty="0" err="1">
                <a:solidFill>
                  <a:schemeClr val="bg1"/>
                </a:solidFill>
                <a:latin typeface="Graphie" panose="020B0603020204020204" pitchFamily="34" charset="0"/>
              </a:rPr>
              <a:t>stimulus</a:t>
            </a:r>
            <a:r>
              <a:rPr lang="es-MX" b="0" dirty="0">
                <a:solidFill>
                  <a:schemeClr val="bg1"/>
                </a:solidFill>
                <a:latin typeface="Graphie" panose="020B0603020204020204" pitchFamily="34" charset="0"/>
              </a:rPr>
              <a:t> and </a:t>
            </a:r>
            <a:r>
              <a:rPr lang="es-MX" b="0" dirty="0" err="1">
                <a:solidFill>
                  <a:schemeClr val="bg1"/>
                </a:solidFill>
                <a:latin typeface="Graphie" panose="020B0603020204020204" pitchFamily="34" charset="0"/>
              </a:rPr>
              <a:t>job</a:t>
            </a:r>
            <a:r>
              <a:rPr lang="es-MX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b="0" dirty="0" err="1">
                <a:solidFill>
                  <a:schemeClr val="bg1"/>
                </a:solidFill>
                <a:latin typeface="Graphie" panose="020B0603020204020204" pitchFamily="34" charset="0"/>
              </a:rPr>
              <a:t>protection</a:t>
            </a:r>
            <a:r>
              <a:rPr lang="es-MX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b="0" dirty="0" err="1">
                <a:solidFill>
                  <a:schemeClr val="bg1"/>
                </a:solidFill>
                <a:latin typeface="Graphie" panose="020B0603020204020204" pitchFamily="34" charset="0"/>
              </a:rPr>
              <a:t>programs</a:t>
            </a:r>
            <a:endParaRPr lang="es-MX" b="0" dirty="0">
              <a:solidFill>
                <a:schemeClr val="bg1"/>
              </a:solidFill>
              <a:latin typeface="Graphie" panose="020B0603020204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EAD218-FF2D-4206-BA6A-1FB1DC42A2A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0195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Montserrat ExtraBold" panose="00000900000000000000" pitchFamily="50" charset="0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rgbClr val="00B0F0"/>
                </a:solidFill>
                <a:latin typeface="Montserrat" panose="00000500000000000000" pitchFamily="50" charset="0"/>
              </a:rPr>
              <a:t>COVID-19 Impact on the Economy</a:t>
            </a:r>
          </a:p>
        </p:txBody>
      </p:sp>
    </p:spTree>
    <p:extLst>
      <p:ext uri="{BB962C8B-B14F-4D97-AF65-F5344CB8AC3E}">
        <p14:creationId xmlns:p14="http://schemas.microsoft.com/office/powerpoint/2010/main" val="2048228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ubtitle 2">
            <a:extLst>
              <a:ext uri="{FF2B5EF4-FFF2-40B4-BE49-F238E27FC236}">
                <a16:creationId xmlns:a16="http://schemas.microsoft.com/office/drawing/2014/main" id="{0102B998-127F-4A0F-83FB-F9E720125D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6345" y="1258556"/>
            <a:ext cx="9764110" cy="5047651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The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most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recent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spike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in new cases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ocurred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in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December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and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January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and has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declined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since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then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Restrictions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on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economic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activity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and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mobility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are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low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Masks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are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required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for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entering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businesses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in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most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áreas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No timeline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for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lifting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mask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mandates in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Mexico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City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Work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-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from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-home and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hybrid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models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remain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in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effect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for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many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businesses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where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possible</a:t>
            </a:r>
            <a:endParaRPr lang="es-MX" sz="2400" b="0" dirty="0">
              <a:solidFill>
                <a:schemeClr val="bg1"/>
              </a:solidFill>
              <a:latin typeface="Graphie" panose="020B0603020204020204" pitchFamily="34" charset="0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In-person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business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meetings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depend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on</a:t>
            </a:r>
            <a:r>
              <a:rPr lang="es-MX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individual </a:t>
            </a:r>
            <a:r>
              <a:rPr lang="es-MX" sz="2400" b="0" dirty="0" err="1">
                <a:solidFill>
                  <a:schemeClr val="bg1"/>
                </a:solidFill>
                <a:latin typeface="Graphie" panose="020B0603020204020204" pitchFamily="34" charset="0"/>
              </a:rPr>
              <a:t>criteria</a:t>
            </a:r>
            <a:endParaRPr lang="es-MX" sz="2400" b="0" dirty="0">
              <a:solidFill>
                <a:schemeClr val="bg1"/>
              </a:solidFill>
              <a:latin typeface="Graphie" panose="020B0603020204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EAD218-FF2D-4206-BA6A-1FB1DC42A2A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0195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Montserrat ExtraBold" panose="00000900000000000000" pitchFamily="50" charset="0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rgbClr val="00B0F0"/>
                </a:solidFill>
                <a:latin typeface="Montserrat" panose="00000500000000000000" pitchFamily="50" charset="0"/>
              </a:rPr>
              <a:t>Current State of COVID-19</a:t>
            </a:r>
          </a:p>
        </p:txBody>
      </p:sp>
    </p:spTree>
    <p:extLst>
      <p:ext uri="{BB962C8B-B14F-4D97-AF65-F5344CB8AC3E}">
        <p14:creationId xmlns:p14="http://schemas.microsoft.com/office/powerpoint/2010/main" val="4219309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ubtitle 2">
            <a:extLst>
              <a:ext uri="{FF2B5EF4-FFF2-40B4-BE49-F238E27FC236}">
                <a16:creationId xmlns:a16="http://schemas.microsoft.com/office/drawing/2014/main" id="{0102B998-127F-4A0F-83FB-F9E720125D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6345" y="1258556"/>
            <a:ext cx="9764110" cy="3765389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Current government is different from any other in recent decades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President Andrés Manuel López Obrador (AMLO) is called a leftist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Government is not “Business friendly”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Seeks state and military control over activities formerly in the private sector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EAD218-FF2D-4206-BA6A-1FB1DC42A2A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0195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Montserrat ExtraBold" panose="00000900000000000000" pitchFamily="50" charset="0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rgbClr val="00B0F0"/>
                </a:solidFill>
                <a:latin typeface="Montserrat" panose="00000500000000000000" pitchFamily="50" charset="0"/>
              </a:rPr>
              <a:t>Public Policy Environment</a:t>
            </a:r>
          </a:p>
        </p:txBody>
      </p:sp>
    </p:spTree>
    <p:extLst>
      <p:ext uri="{BB962C8B-B14F-4D97-AF65-F5344CB8AC3E}">
        <p14:creationId xmlns:p14="http://schemas.microsoft.com/office/powerpoint/2010/main" val="3433637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ubtitle 2">
            <a:extLst>
              <a:ext uri="{FF2B5EF4-FFF2-40B4-BE49-F238E27FC236}">
                <a16:creationId xmlns:a16="http://schemas.microsoft.com/office/drawing/2014/main" id="{0102B998-127F-4A0F-83FB-F9E720125D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6345" y="1258556"/>
            <a:ext cx="9764110" cy="4879485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Graphie" panose="020B0603020204020204" pitchFamily="34" charset="0"/>
              </a:rPr>
              <a:t>Energy:</a:t>
            </a:r>
            <a:r>
              <a:rPr lang="en-US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 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  <a:latin typeface="Graphie" panose="020B0603020204020204" pitchFamily="34" charset="0"/>
              </a:rPr>
              <a:t>Government shifting oil production from private companies to Pemex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  <a:latin typeface="Graphie" panose="020B0603020204020204" pitchFamily="34" charset="0"/>
              </a:rPr>
              <a:t>New focus on oil refining and reducing crude exports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  <a:latin typeface="Graphie" panose="020B0603020204020204" pitchFamily="34" charset="0"/>
              </a:rPr>
              <a:t>Electricity returning to state monopoly CFE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  <a:latin typeface="Graphie" panose="020B0603020204020204" pitchFamily="34" charset="0"/>
              </a:rPr>
              <a:t>Solar and wind energy facing increasing obstacles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Military now operating new capital airport, passenger train, ports, medicine distribution, Customs operations, public safety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New state enterprises in banking, LP gas distribution, healthcare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0" dirty="0">
              <a:solidFill>
                <a:schemeClr val="bg1"/>
              </a:solidFill>
              <a:latin typeface="Graphie" panose="020B0603020204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EAD218-FF2D-4206-BA6A-1FB1DC42A2A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0195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Montserrat ExtraBold" panose="00000900000000000000" pitchFamily="50" charset="0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rgbClr val="00B0F0"/>
                </a:solidFill>
                <a:latin typeface="Montserrat" panose="00000500000000000000" pitchFamily="50" charset="0"/>
              </a:rPr>
              <a:t>New State Role in the Economy</a:t>
            </a:r>
          </a:p>
        </p:txBody>
      </p:sp>
    </p:spTree>
    <p:extLst>
      <p:ext uri="{BB962C8B-B14F-4D97-AF65-F5344CB8AC3E}">
        <p14:creationId xmlns:p14="http://schemas.microsoft.com/office/powerpoint/2010/main" val="4243825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ubtitle 2">
            <a:extLst>
              <a:ext uri="{FF2B5EF4-FFF2-40B4-BE49-F238E27FC236}">
                <a16:creationId xmlns:a16="http://schemas.microsoft.com/office/drawing/2014/main" id="{0102B998-127F-4A0F-83FB-F9E720125D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6345" y="1258556"/>
            <a:ext cx="9764110" cy="3597223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AMLO will try to assure that his “movement” will continue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Current frontrunners: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  <a:latin typeface="Graphie" panose="020B0603020204020204" pitchFamily="34" charset="0"/>
              </a:rPr>
              <a:t>Claudia Sheinbaum: Mexico City mayor and AMLO sycophant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  <a:latin typeface="Graphie" panose="020B0603020204020204" pitchFamily="34" charset="0"/>
              </a:rPr>
              <a:t>Marcelo </a:t>
            </a:r>
            <a:r>
              <a:rPr lang="en-US" b="0" dirty="0" err="1">
                <a:solidFill>
                  <a:schemeClr val="bg1"/>
                </a:solidFill>
                <a:latin typeface="Graphie" panose="020B0603020204020204" pitchFamily="34" charset="0"/>
              </a:rPr>
              <a:t>Ebrard</a:t>
            </a:r>
            <a:r>
              <a:rPr lang="en-US" b="0" dirty="0">
                <a:solidFill>
                  <a:schemeClr val="bg1"/>
                </a:solidFill>
                <a:latin typeface="Graphie" panose="020B0603020204020204" pitchFamily="34" charset="0"/>
              </a:rPr>
              <a:t>: Foreign Secretary and more progressive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What path will Mexico follow after 2024?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0" dirty="0">
              <a:solidFill>
                <a:schemeClr val="bg1"/>
              </a:solidFill>
              <a:latin typeface="Graphie" panose="020B0603020204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EAD218-FF2D-4206-BA6A-1FB1DC42A2A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0195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Montserrat ExtraBold" panose="00000900000000000000" pitchFamily="50" charset="0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rgbClr val="00B0F0"/>
                </a:solidFill>
                <a:latin typeface="Montserrat" panose="00000500000000000000" pitchFamily="50" charset="0"/>
              </a:rPr>
              <a:t>2024 Presidential Election</a:t>
            </a:r>
          </a:p>
        </p:txBody>
      </p:sp>
    </p:spTree>
    <p:extLst>
      <p:ext uri="{BB962C8B-B14F-4D97-AF65-F5344CB8AC3E}">
        <p14:creationId xmlns:p14="http://schemas.microsoft.com/office/powerpoint/2010/main" val="424536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6FF7EFB-78E0-4342-B7C2-631BBD11D5B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6362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Montserrat ExtraBold" panose="00000900000000000000" pitchFamily="50" charset="0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rgbClr val="00B0F0"/>
                </a:solidFill>
                <a:latin typeface="Montserrat" panose="00000500000000000000" pitchFamily="50" charset="0"/>
              </a:rPr>
              <a:t>KANSAS MEXICO OFFICE</a:t>
            </a:r>
          </a:p>
          <a:p>
            <a:r>
              <a:rPr lang="en-US" sz="2800" b="1" i="0" dirty="0">
                <a:solidFill>
                  <a:srgbClr val="FFFFFF"/>
                </a:solidFill>
                <a:effectLst/>
                <a:latin typeface="Montserrat" panose="00000500000000000000" pitchFamily="50" charset="0"/>
              </a:rPr>
              <a:t>Your Local Partner in Mexico</a:t>
            </a:r>
            <a:endParaRPr lang="en-US" sz="2800" b="1" dirty="0">
              <a:solidFill>
                <a:srgbClr val="00B0F0"/>
              </a:solidFill>
              <a:latin typeface="Montserrat" panose="00000500000000000000" pitchFamily="50" charset="0"/>
            </a:endParaRPr>
          </a:p>
        </p:txBody>
      </p:sp>
      <p:pic>
        <p:nvPicPr>
          <p:cNvPr id="10" name="Picture 9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E897B0EA-230A-43E6-A89F-3E6EA85EF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28" y="1772497"/>
            <a:ext cx="12496799" cy="508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21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79AFAA5B-BC4D-4C98-AFB2-585330CAFD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000" b="14299"/>
          <a:stretch/>
        </p:blipFill>
        <p:spPr>
          <a:xfrm>
            <a:off x="8310562" y="2755499"/>
            <a:ext cx="3881437" cy="41437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61629D-3ED8-4279-AE39-7B9D6D60C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98" y="5985107"/>
            <a:ext cx="1159214" cy="66493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9A86036-78EC-4BFD-9A6F-3D5ED6C72E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1514" y="2131355"/>
            <a:ext cx="5349766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b="1" dirty="0">
                <a:solidFill>
                  <a:srgbClr val="00B0F0"/>
                </a:solidFill>
                <a:latin typeface="Graphie" panose="020B0603020204020204" pitchFamily="34" charset="0"/>
              </a:rPr>
              <a:t>CONTACT:</a:t>
            </a:r>
            <a:br>
              <a:rPr lang="en-US" sz="6000" b="0" dirty="0">
                <a:solidFill>
                  <a:schemeClr val="bg1"/>
                </a:solidFill>
                <a:latin typeface="Graphie" panose="020B0603020204020204" pitchFamily="34" charset="0"/>
              </a:rPr>
            </a:br>
            <a:r>
              <a:rPr lang="en-US" sz="6000" b="0" dirty="0">
                <a:solidFill>
                  <a:schemeClr val="bg1"/>
                </a:solidFill>
                <a:latin typeface="Graphie" panose="020B0603020204020204" pitchFamily="34" charset="0"/>
              </a:rPr>
              <a:t>   </a:t>
            </a:r>
            <a:r>
              <a:rPr lang="en-US" sz="4000" b="0" dirty="0">
                <a:solidFill>
                  <a:schemeClr val="bg1"/>
                </a:solidFill>
                <a:latin typeface="Graphie" panose="020B0603020204020204" pitchFamily="34" charset="0"/>
              </a:rPr>
              <a:t>Chang Lu</a:t>
            </a:r>
            <a:br>
              <a:rPr lang="en-US" sz="4000" b="0" dirty="0">
                <a:solidFill>
                  <a:schemeClr val="bg1"/>
                </a:solidFill>
                <a:latin typeface="Graphie" panose="020B0603020204020204" pitchFamily="34" charset="0"/>
              </a:rPr>
            </a:br>
            <a:r>
              <a:rPr lang="en-US" sz="4000" b="0" dirty="0">
                <a:solidFill>
                  <a:schemeClr val="bg1"/>
                </a:solidFill>
                <a:latin typeface="Graphie" panose="020B0603020204020204" pitchFamily="34" charset="0"/>
              </a:rPr>
              <a:t>     (913) 515-8541 Cell</a:t>
            </a:r>
            <a:br>
              <a:rPr lang="en-US" sz="4000" dirty="0">
                <a:latin typeface="Graphie" panose="020B0603020204020204" pitchFamily="34" charset="0"/>
              </a:rPr>
            </a:br>
            <a:r>
              <a:rPr lang="en-US" sz="4000" dirty="0">
                <a:latin typeface="Graphie" panose="020B0603020204020204" pitchFamily="34" charset="0"/>
              </a:rPr>
              <a:t>     </a:t>
            </a:r>
            <a:r>
              <a:rPr lang="en-US" sz="4000" b="0" dirty="0">
                <a:solidFill>
                  <a:schemeClr val="bg1"/>
                </a:solidFill>
                <a:latin typeface="Graphie" panose="020B0603020204020204" pitchFamily="34" charset="0"/>
              </a:rPr>
              <a:t>Chang.Lu@ks.gov</a:t>
            </a:r>
            <a:endParaRPr lang="en-US" dirty="0"/>
          </a:p>
        </p:txBody>
      </p:sp>
      <p:pic>
        <p:nvPicPr>
          <p:cNvPr id="10" name="Picture 9" descr="A person in a suit smiling&#10;&#10;Description automatically generated with medium confidence">
            <a:extLst>
              <a:ext uri="{FF2B5EF4-FFF2-40B4-BE49-F238E27FC236}">
                <a16:creationId xmlns:a16="http://schemas.microsoft.com/office/drawing/2014/main" id="{6857B586-312C-43F4-B030-DB041C6A43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705" y="1464824"/>
            <a:ext cx="2480442" cy="372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40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D260E-1F46-4C65-B206-C332D22610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145" y="2038023"/>
            <a:ext cx="5613613" cy="752356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rgbClr val="00B0F0"/>
                </a:solidFill>
              </a:rPr>
              <a:t>ABOUT US</a:t>
            </a:r>
            <a:endParaRPr lang="en-US" sz="4000" dirty="0">
              <a:solidFill>
                <a:srgbClr val="00B0F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E1DD5A-262E-4775-89CC-DF5EB61262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378" y="2790379"/>
            <a:ext cx="8061435" cy="2433262"/>
          </a:xfrm>
        </p:spPr>
        <p:txBody>
          <a:bodyPr>
            <a:noAutofit/>
          </a:bodyPr>
          <a:lstStyle/>
          <a:p>
            <a:pPr marL="401638" indent="-342900" algn="l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Business Development Partners, S.A. de C.V.</a:t>
            </a:r>
          </a:p>
          <a:p>
            <a:pPr marL="401638" indent="-342900" algn="l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Mexico City-based market research and trade support services company</a:t>
            </a:r>
          </a:p>
          <a:p>
            <a:pPr marL="401638" indent="-342900" algn="l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Founded in 1994</a:t>
            </a:r>
          </a:p>
          <a:p>
            <a:pPr marL="401638" indent="-342900" algn="l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Provides services throughout Mexico and in Central America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FF7EFB-78E0-4342-B7C2-631BBD11D5B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6362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Montserrat ExtraBold" panose="00000900000000000000" pitchFamily="50" charset="0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rgbClr val="00B0F0"/>
                </a:solidFill>
                <a:latin typeface="Montserrat" panose="00000500000000000000" pitchFamily="50" charset="0"/>
              </a:rPr>
              <a:t>KANSAS MEXICO OFFICE</a:t>
            </a:r>
          </a:p>
          <a:p>
            <a:r>
              <a:rPr lang="en-US" sz="2800" b="1" i="0" dirty="0">
                <a:solidFill>
                  <a:srgbClr val="FFFFFF"/>
                </a:solidFill>
                <a:effectLst/>
                <a:latin typeface="Montserrat" panose="00000500000000000000" pitchFamily="50" charset="0"/>
              </a:rPr>
              <a:t>Your Local Partner in Mexico</a:t>
            </a:r>
            <a:endParaRPr lang="en-US" sz="2800" b="1" dirty="0">
              <a:solidFill>
                <a:srgbClr val="00B0F0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261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D260E-1F46-4C65-B206-C332D22610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145" y="2038023"/>
            <a:ext cx="5613613" cy="752356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rgbClr val="00B0F0"/>
                </a:solidFill>
              </a:rPr>
              <a:t>ABOUT US</a:t>
            </a:r>
            <a:endParaRPr lang="en-US" sz="4000" dirty="0">
              <a:solidFill>
                <a:srgbClr val="00B0F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E1DD5A-262E-4775-89CC-DF5EB61262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378" y="2790379"/>
            <a:ext cx="8061435" cy="2275607"/>
          </a:xfrm>
        </p:spPr>
        <p:txBody>
          <a:bodyPr>
            <a:noAutofit/>
          </a:bodyPr>
          <a:lstStyle/>
          <a:p>
            <a:pPr marL="401638" indent="-342900" algn="l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Kansas representatives in Mexico since 2001</a:t>
            </a:r>
          </a:p>
          <a:p>
            <a:pPr marL="401638" indent="-342900" algn="l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Over 200 projects for nearly 200 Kansas companies</a:t>
            </a:r>
          </a:p>
          <a:p>
            <a:pPr marL="401638" indent="-342900" algn="l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Six trade missions including Governor and Vice Governor missions</a:t>
            </a:r>
          </a:p>
          <a:p>
            <a:pPr marL="401638" indent="-342900" algn="l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  <a:latin typeface="Graphie" panose="020B0603020204020204" pitchFamily="34" charset="0"/>
              </a:rPr>
              <a:t>Working closely with Chang Lu at KDOC since 2013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FF7EFB-78E0-4342-B7C2-631BBD11D5B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6362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Montserrat ExtraBold" panose="00000900000000000000" pitchFamily="50" charset="0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rgbClr val="00B0F0"/>
                </a:solidFill>
                <a:latin typeface="Montserrat" panose="00000500000000000000" pitchFamily="50" charset="0"/>
              </a:rPr>
              <a:t>KANSAS MEXICO OFFICE</a:t>
            </a:r>
          </a:p>
          <a:p>
            <a:r>
              <a:rPr lang="en-US" sz="2800" b="1" i="0" dirty="0">
                <a:solidFill>
                  <a:srgbClr val="FFFFFF"/>
                </a:solidFill>
                <a:effectLst/>
                <a:latin typeface="Montserrat" panose="00000500000000000000" pitchFamily="50" charset="0"/>
              </a:rPr>
              <a:t>Long-tim</a:t>
            </a:r>
            <a:r>
              <a:rPr lang="en-US" sz="2800" b="1" dirty="0">
                <a:solidFill>
                  <a:srgbClr val="FFFFFF"/>
                </a:solidFill>
                <a:latin typeface="Montserrat" panose="00000500000000000000" pitchFamily="50" charset="0"/>
              </a:rPr>
              <a:t>e Partner of Kansas Dept. of Commerce</a:t>
            </a:r>
            <a:endParaRPr lang="en-US" sz="2800" b="1" dirty="0">
              <a:solidFill>
                <a:srgbClr val="00B0F0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433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CC22AF8-9A10-4E8E-8C9C-41500D0C9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978" y="1871121"/>
            <a:ext cx="2194527" cy="142912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D5F68B6-DC7B-401D-81C2-8E3DE88DE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978" y="3647089"/>
            <a:ext cx="2231804" cy="142912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0102B998-127F-4A0F-83FB-F9E720125D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6873" y="1871121"/>
            <a:ext cx="6295697" cy="4784894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Services: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Customized market research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Business partner searches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Information on market sectors and business practices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Regulatory research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Meetings arranged with local companies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Services tailored to your needs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Changes made since 2020: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Transformed all in-person activities to virtual activities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2143A2C-935A-4EC7-80F3-FDF1B67344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6362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Montserrat ExtraBold" panose="00000900000000000000" pitchFamily="50" charset="0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rgbClr val="00B0F0"/>
                </a:solidFill>
                <a:latin typeface="Montserrat" panose="00000500000000000000" pitchFamily="50" charset="0"/>
              </a:rPr>
              <a:t>KANSAS MEXICO OFFICE</a:t>
            </a:r>
          </a:p>
          <a:p>
            <a:r>
              <a:rPr lang="en-US" sz="2800" b="1" i="0" dirty="0">
                <a:solidFill>
                  <a:srgbClr val="FFFFFF"/>
                </a:solidFill>
                <a:effectLst/>
                <a:latin typeface="Montserrat" panose="00000500000000000000" pitchFamily="50" charset="0"/>
              </a:rPr>
              <a:t>Your Local Partner in Mexico</a:t>
            </a:r>
            <a:endParaRPr lang="en-US" sz="2800" b="1" dirty="0">
              <a:solidFill>
                <a:srgbClr val="00B0F0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981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ubtitle 2">
            <a:extLst>
              <a:ext uri="{FF2B5EF4-FFF2-40B4-BE49-F238E27FC236}">
                <a16:creationId xmlns:a16="http://schemas.microsoft.com/office/drawing/2014/main" id="{0102B998-127F-4A0F-83FB-F9E720125D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2056" y="1815603"/>
            <a:ext cx="10489324" cy="4784894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Client </a:t>
            </a:r>
            <a:r>
              <a:rPr lang="es-MX" sz="2400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requests</a:t>
            </a:r>
            <a:r>
              <a:rPr lang="es-MX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</a:t>
            </a:r>
            <a:r>
              <a:rPr lang="en-US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candidates</a:t>
            </a:r>
            <a:r>
              <a:rPr lang="es-MX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to</a:t>
            </a:r>
            <a:r>
              <a:rPr lang="es-MX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import</a:t>
            </a:r>
            <a:r>
              <a:rPr lang="es-MX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and </a:t>
            </a:r>
            <a:r>
              <a:rPr lang="es-MX" sz="2400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distribute</a:t>
            </a:r>
            <a:r>
              <a:rPr lang="es-MX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their</a:t>
            </a:r>
            <a:r>
              <a:rPr lang="es-MX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products</a:t>
            </a:r>
            <a:r>
              <a:rPr lang="es-MX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in </a:t>
            </a:r>
            <a:r>
              <a:rPr lang="es-MX" sz="2400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Mexico</a:t>
            </a:r>
            <a:endParaRPr lang="es-MX" sz="2400" b="0" dirty="0">
              <a:solidFill>
                <a:schemeClr val="bg1"/>
              </a:solidFill>
              <a:effectLst/>
              <a:latin typeface="Graphie" panose="020B0603020204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MX" sz="2400" b="0" dirty="0">
              <a:solidFill>
                <a:schemeClr val="bg1"/>
              </a:solidFill>
              <a:effectLst/>
              <a:latin typeface="Graphie" panose="020B0603020204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KMO </a:t>
            </a:r>
            <a:r>
              <a:rPr lang="es-MX" sz="2400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researches</a:t>
            </a:r>
            <a:r>
              <a:rPr lang="es-MX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candidates, </a:t>
            </a:r>
            <a:r>
              <a:rPr lang="es-MX" sz="2400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discusses</a:t>
            </a:r>
            <a:r>
              <a:rPr lang="es-MX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client</a:t>
            </a:r>
            <a:r>
              <a:rPr lang="es-MX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business</a:t>
            </a:r>
            <a:r>
              <a:rPr lang="es-MX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opportunity</a:t>
            </a:r>
            <a:r>
              <a:rPr lang="es-MX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with</a:t>
            </a:r>
            <a:r>
              <a:rPr lang="es-MX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them</a:t>
            </a:r>
            <a:r>
              <a:rPr lang="es-MX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, </a:t>
            </a:r>
            <a:r>
              <a:rPr lang="es-MX" sz="2400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chooses</a:t>
            </a:r>
            <a:r>
              <a:rPr lang="es-MX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best</a:t>
            </a:r>
            <a:r>
              <a:rPr lang="es-MX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candidates and </a:t>
            </a:r>
            <a:r>
              <a:rPr lang="es-MX" sz="2400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presents</a:t>
            </a:r>
            <a:r>
              <a:rPr lang="es-MX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findings</a:t>
            </a:r>
            <a:r>
              <a:rPr lang="es-MX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in </a:t>
            </a:r>
            <a:r>
              <a:rPr lang="es-MX" sz="2400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report</a:t>
            </a:r>
            <a:endParaRPr lang="es-MX" sz="2400" b="0" dirty="0">
              <a:solidFill>
                <a:schemeClr val="bg1"/>
              </a:solidFill>
              <a:effectLst/>
              <a:latin typeface="Graphie" panose="020B0603020204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MX" sz="2400" b="0" dirty="0">
              <a:solidFill>
                <a:schemeClr val="bg1"/>
              </a:solidFill>
              <a:effectLst/>
              <a:latin typeface="Graphie" panose="020B0603020204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400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Contact</a:t>
            </a:r>
            <a:r>
              <a:rPr lang="es-MX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information</a:t>
            </a:r>
            <a:r>
              <a:rPr lang="es-MX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and </a:t>
            </a:r>
            <a:r>
              <a:rPr lang="es-MX" sz="2400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brief</a:t>
            </a:r>
            <a:r>
              <a:rPr lang="es-MX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profile</a:t>
            </a:r>
            <a:r>
              <a:rPr lang="es-MX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of </a:t>
            </a:r>
            <a:r>
              <a:rPr lang="es-MX" sz="2400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each</a:t>
            </a:r>
            <a:r>
              <a:rPr lang="es-MX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candidate plus </a:t>
            </a:r>
            <a:r>
              <a:rPr lang="es-MX" sz="2400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any</a:t>
            </a:r>
            <a:r>
              <a:rPr lang="es-MX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relevant</a:t>
            </a:r>
            <a:r>
              <a:rPr lang="es-MX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market</a:t>
            </a:r>
            <a:r>
              <a:rPr lang="es-MX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information</a:t>
            </a:r>
            <a:r>
              <a:rPr lang="es-MX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acquired</a:t>
            </a:r>
            <a:endParaRPr lang="es-MX" sz="2400" b="0" dirty="0">
              <a:solidFill>
                <a:schemeClr val="bg1"/>
              </a:solidFill>
              <a:effectLst/>
              <a:latin typeface="Graphie" panose="020B0603020204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MX" sz="2400" b="0" dirty="0">
              <a:solidFill>
                <a:schemeClr val="bg1"/>
              </a:solidFill>
              <a:effectLst/>
              <a:latin typeface="Graphie" panose="020B0603020204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MX" sz="2400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We</a:t>
            </a:r>
            <a:r>
              <a:rPr lang="es-MX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can </a:t>
            </a:r>
            <a:r>
              <a:rPr lang="es-MX" sz="2400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assist</a:t>
            </a:r>
            <a:r>
              <a:rPr lang="es-MX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in </a:t>
            </a:r>
            <a:r>
              <a:rPr lang="es-MX" sz="2400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establishing</a:t>
            </a:r>
            <a:r>
              <a:rPr lang="es-MX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contact</a:t>
            </a:r>
            <a:r>
              <a:rPr lang="es-MX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with</a:t>
            </a:r>
            <a:r>
              <a:rPr lang="es-MX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candidates </a:t>
            </a:r>
            <a:r>
              <a:rPr lang="es-MX" sz="2400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if</a:t>
            </a:r>
            <a:r>
              <a:rPr lang="es-MX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 </a:t>
            </a:r>
            <a:r>
              <a:rPr lang="es-MX" sz="2400" b="0" dirty="0" err="1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necessary</a:t>
            </a:r>
            <a:endParaRPr lang="es-MX" sz="2400" b="0" dirty="0">
              <a:solidFill>
                <a:schemeClr val="bg1"/>
              </a:solidFill>
              <a:effectLst/>
              <a:latin typeface="Graphie" panose="020B0603020204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EAD218-FF2D-4206-BA6A-1FB1DC42A2A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6362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Montserrat ExtraBold" panose="00000900000000000000" pitchFamily="50" charset="0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rgbClr val="00B0F0"/>
                </a:solidFill>
                <a:latin typeface="Montserrat" panose="00000500000000000000" pitchFamily="50" charset="0"/>
              </a:rPr>
              <a:t>KANSAS MEXICO OFFICE</a:t>
            </a:r>
          </a:p>
          <a:p>
            <a:r>
              <a:rPr lang="en-US" sz="2800" b="1" i="0" dirty="0">
                <a:solidFill>
                  <a:srgbClr val="FFFFFF"/>
                </a:solidFill>
                <a:effectLst/>
                <a:latin typeface="Montserrat" panose="00000500000000000000" pitchFamily="50" charset="0"/>
              </a:rPr>
              <a:t>Example: Business Partner Search</a:t>
            </a:r>
            <a:endParaRPr lang="en-US" sz="2800" b="1" dirty="0">
              <a:solidFill>
                <a:srgbClr val="00B0F0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11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AEB8FD3D-6571-4464-BB95-7269EA93C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406" y="252249"/>
            <a:ext cx="9165694" cy="597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51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ubtitle 2">
            <a:extLst>
              <a:ext uri="{FF2B5EF4-FFF2-40B4-BE49-F238E27FC236}">
                <a16:creationId xmlns:a16="http://schemas.microsoft.com/office/drawing/2014/main" id="{0102B998-127F-4A0F-83FB-F9E720125D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2056" y="1815603"/>
            <a:ext cx="10489324" cy="3965087"/>
          </a:xfrm>
        </p:spPr>
        <p:txBody>
          <a:bodyPr>
            <a:noAutofit/>
          </a:bodyPr>
          <a:lstStyle/>
          <a:p>
            <a:pPr marL="342900" lvl="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Contact the Kansas Department of Commerce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Mexico Office Manager, Mr. Chang Lu</a:t>
            </a:r>
          </a:p>
          <a:p>
            <a:pPr marL="342900" lvl="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Submit a Service Request Application</a:t>
            </a:r>
          </a:p>
          <a:p>
            <a:pPr marL="342900" lvl="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Conduct conference call with the Mexico Office</a:t>
            </a:r>
          </a:p>
          <a:p>
            <a:pPr marL="342900" lvl="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Receive the finished report</a:t>
            </a:r>
          </a:p>
          <a:p>
            <a:pPr marL="342900" lvl="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Communicate with identified Mexican partners</a:t>
            </a:r>
          </a:p>
          <a:p>
            <a:pPr marL="342900" lvl="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chemeClr val="bg1"/>
                </a:solidFill>
                <a:effectLst/>
                <a:latin typeface="Graphie" panose="020B0603020204020204" pitchFamily="34" charset="0"/>
              </a:rPr>
              <a:t>Contact the Mexico Office Manager for any communication issues or further assistance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EAD218-FF2D-4206-BA6A-1FB1DC42A2A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6362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Montserrat ExtraBold" panose="00000900000000000000" pitchFamily="50" charset="0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rgbClr val="00B0F0"/>
                </a:solidFill>
                <a:latin typeface="Montserrat" panose="00000500000000000000" pitchFamily="50" charset="0"/>
              </a:rPr>
              <a:t>KANSAS MEXICO OFFICE</a:t>
            </a:r>
          </a:p>
          <a:p>
            <a:r>
              <a:rPr lang="en-US" sz="2800" b="1" i="0" dirty="0">
                <a:solidFill>
                  <a:srgbClr val="FFFFFF"/>
                </a:solidFill>
                <a:effectLst/>
                <a:latin typeface="Montserrat" panose="00000500000000000000" pitchFamily="50" charset="0"/>
              </a:rPr>
              <a:t>How To Carry Out A Project</a:t>
            </a:r>
            <a:endParaRPr lang="en-US" sz="2800" b="1" dirty="0">
              <a:solidFill>
                <a:srgbClr val="00B0F0"/>
              </a:solidFill>
              <a:latin typeface="Montser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6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738DA5DB-C8C5-4BDF-B54B-E1AFB717B4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000" b="14299"/>
          <a:stretch/>
        </p:blipFill>
        <p:spPr>
          <a:xfrm>
            <a:off x="9616084" y="4107976"/>
            <a:ext cx="2575915" cy="2750024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D2BD5C12-8933-476F-9EF3-24A092528FB5}"/>
              </a:ext>
            </a:extLst>
          </p:cNvPr>
          <p:cNvSpPr txBox="1">
            <a:spLocks/>
          </p:cNvSpPr>
          <p:nvPr/>
        </p:nvSpPr>
        <p:spPr>
          <a:xfrm>
            <a:off x="-1" y="59697"/>
            <a:ext cx="12192000" cy="7782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Montserrat ExtraBold" panose="00000900000000000000" pitchFamily="50" charset="0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rgbClr val="00B0F0"/>
                </a:solidFill>
                <a:latin typeface="Montserrat" panose="00000500000000000000" pitchFamily="50" charset="0"/>
              </a:rPr>
              <a:t>Mexico: Location and Geography</a:t>
            </a:r>
          </a:p>
        </p:txBody>
      </p:sp>
      <p:pic>
        <p:nvPicPr>
          <p:cNvPr id="18" name="Picture 17" descr="http://www.yourchildlearns.com/online-atlas/images/map-of-mexico.gif">
            <a:extLst>
              <a:ext uri="{FF2B5EF4-FFF2-40B4-BE49-F238E27FC236}">
                <a16:creationId xmlns:a16="http://schemas.microsoft.com/office/drawing/2014/main" id="{E6C45939-FA8B-4D95-82BB-41E1E5A28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099" y="1120081"/>
            <a:ext cx="7543800" cy="534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002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1173</TotalTime>
  <Words>873</Words>
  <Application>Microsoft Office PowerPoint</Application>
  <PresentationFormat>Widescreen</PresentationFormat>
  <Paragraphs>120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Graphie</vt:lpstr>
      <vt:lpstr>Montserrat</vt:lpstr>
      <vt:lpstr>Montserrat ExtraBold</vt:lpstr>
      <vt:lpstr>Office Theme</vt:lpstr>
      <vt:lpstr>KANSAS DEPARTMENT OF COMMERCE Kansas Mexico Office &amp; Mexican Market Overview</vt:lpstr>
      <vt:lpstr>PowerPoint Presentation</vt:lpstr>
      <vt:lpstr>ABOUT US</vt:lpstr>
      <vt:lpstr>ABOUT 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CONTACT:    Chang Lu      (913) 515-8541 Cell      Chang.Lu@ks.gov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Cory Keller [KDC]</dc:creator>
  <cp:lastModifiedBy>Kathleen Dultmeier [KDC]</cp:lastModifiedBy>
  <cp:revision>8</cp:revision>
  <dcterms:created xsi:type="dcterms:W3CDTF">2021-11-05T13:22:14Z</dcterms:created>
  <dcterms:modified xsi:type="dcterms:W3CDTF">2022-03-23T14:06:22Z</dcterms:modified>
</cp:coreProperties>
</file>