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70" r:id="rId5"/>
    <p:sldId id="471" r:id="rId6"/>
    <p:sldId id="472" r:id="rId7"/>
    <p:sldId id="473" r:id="rId8"/>
    <p:sldId id="3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Gale [KDC]" userId="ce9be9ab-de11-4b97-a3d0-30f0ca78ff75" providerId="ADAL" clId="{09010C3C-A63B-44FC-8603-D6CB4682D783}"/>
    <pc:docChg chg="delSld">
      <pc:chgData name="Dustin Gale [KDC]" userId="ce9be9ab-de11-4b97-a3d0-30f0ca78ff75" providerId="ADAL" clId="{09010C3C-A63B-44FC-8603-D6CB4682D783}" dt="2021-05-19T16:07:24.470" v="0" actId="2696"/>
      <pc:docMkLst>
        <pc:docMk/>
      </pc:docMkLst>
      <pc:sldChg chg="del">
        <pc:chgData name="Dustin Gale [KDC]" userId="ce9be9ab-de11-4b97-a3d0-30f0ca78ff75" providerId="ADAL" clId="{09010C3C-A63B-44FC-8603-D6CB4682D783}" dt="2021-05-19T16:07:24.470" v="0" actId="2696"/>
        <pc:sldMkLst>
          <pc:docMk/>
          <pc:sldMk cId="235790590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F5943-6672-4C82-AA49-F68493B41A7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E7596-F9A0-4CD3-BF54-908D5740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90D68-5950-404B-807D-FAEC6F982F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90D68-5950-404B-807D-FAEC6F982F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8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90D68-5950-404B-807D-FAEC6F982F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0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90D68-5950-404B-807D-FAEC6F982F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030D-40B4-40F3-AD8B-869B720CD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E1902-75A3-4408-8C0D-34D60B39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78EE6-32CF-47E3-A56A-85F04253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40C60-A924-4680-B851-BCEB0536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F000-CDC0-433D-9DF7-1D6042F4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1595-92A5-44E2-B8D8-B6E18BED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5E5F-8691-4010-891A-6C79D4EBD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A9E7-1287-4E16-8E1E-25A40A2E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2EAD6-1935-4F0F-8166-92E72C26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70994-C439-42A8-840E-5556132F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DC5BC-05C5-441D-90E0-6E37E2FA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E369A-A5E0-412B-8646-6C54B2806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8A4E-DAB1-4D59-8DC9-3D9A9A62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B9AD-F4E2-4D2D-8A71-25C2C819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9C07-0F3C-464A-A2A4-85B284FD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DD8B-7C0E-4D05-9F21-169D5DCB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2C80-D249-45C7-A974-66B85D0BD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3386-44C9-4A1B-BBA4-77FE8509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FACFA-A8C4-4CC8-B6F1-EE8E557D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5EB0D-CAE9-49CB-A9D6-ADC48E88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C407-400D-42C9-922A-419BED03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FA853-B043-4F67-8657-E0C6DD0AF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5F2CC-29BC-45D3-A51F-077994D9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6153-F0D8-41EC-A94B-DF38B689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4011F-1812-43E6-9472-3BCE7164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4646-A6E8-4550-A0BE-E9D0ADCD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0509-FBCA-4D39-8562-D7B9B972F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8EDB2-FE6F-4F7F-B329-2E23ACE9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ACC49-58AB-47A0-8448-D69B6900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31C91-B0AA-4102-8AE7-F2A70E7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404CB-4C59-45EF-B069-66FCCDF8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7CB3-3DBF-4950-A01F-EE065669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D6A8F-173D-4EA6-A6A1-B6140CCBD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F1C59-E5EE-473B-B0E6-082520FA3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E8DCF-802C-4171-8882-1F04DBEA0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49A98-AE46-4C75-A8A2-D420B3381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BD959-D21A-4E29-874E-C2AA312D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762AA-0BDF-44A2-920B-DA39618D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F78CB-E621-47EE-B67C-5EA690F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4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8D5F-9CFF-4AC9-BD6B-AA151F8C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650A0-E5FE-41CC-A765-045F45D4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ADC19-F0AA-4E97-AE09-0C2A5053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67B82-8F4F-4E59-A503-72855AE9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CCF31-E9F4-4F17-9C1E-4EBCC0D7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B5C80-0164-452F-9AAE-313B582F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738C-2445-4D01-830C-EAC67910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F421-6B14-4189-A58B-46D36F78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3E3B1-9B8B-4F5D-B048-802DF1148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5B4E8-F645-4BC4-9B92-4F38ADEB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AED68-2063-4EB7-A813-8E5299FA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1CFF5-8C4C-4470-8C5C-31EFE3DF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84348-913E-437D-8A04-1644EE4F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4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E6E1-2057-4569-9525-D6E19C86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B8AA3-6C3B-400B-BB20-4D45F78BB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3361-11B1-45D2-AC88-D4FB948D1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425F-C0B9-4256-A9A4-82FBBB0B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BDD8D-8DC3-4F37-8FD7-4163BB7B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5FEF-AC22-45C0-BC65-4F0F96C4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256DF-4609-4D87-A8EB-3CB30420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A976C-CDF5-4392-A5BB-EACCFF3F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D467F-6AD1-4DA1-9BC7-A1E5C61B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D194-28E6-440A-9B73-04D7564DF157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6EF6-7C41-4455-ADA4-3B7EA8A2F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1263A-5CDA-431C-A770-97748226B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D2D0-A467-4F03-BC85-FE3F58D1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FEMA_-_37587_-_Manhattan,_KS,_Tornado_debris.jpg" TargetMode="Externa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scommerce.gov/program/community-programs/cdbg/cdbg-urgent-nee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nny.M.Eardley@k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spitals treat patients from Ohio, Kansas tornadoes | AHA News">
            <a:extLst>
              <a:ext uri="{FF2B5EF4-FFF2-40B4-BE49-F238E27FC236}">
                <a16:creationId xmlns:a16="http://schemas.microsoft.com/office/drawing/2014/main" id="{D98832DF-35C0-4199-985A-D7D1B38D2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" r="11589"/>
          <a:stretch/>
        </p:blipFill>
        <p:spPr bwMode="auto">
          <a:xfrm>
            <a:off x="0" y="2159000"/>
            <a:ext cx="12192000" cy="51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7AF31-35E8-4FA9-B6F8-A889A1DB93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33" y="341353"/>
            <a:ext cx="1464567" cy="855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2A6A7F-CAAE-4E05-8E32-3BF90E5FDDA7}"/>
              </a:ext>
            </a:extLst>
          </p:cNvPr>
          <p:cNvSpPr/>
          <p:nvPr/>
        </p:nvSpPr>
        <p:spPr>
          <a:xfrm>
            <a:off x="6096000" y="0"/>
            <a:ext cx="6096000" cy="142875"/>
          </a:xfrm>
          <a:prstGeom prst="rect">
            <a:avLst/>
          </a:prstGeom>
          <a:solidFill>
            <a:srgbClr val="123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5497F-0F8A-4949-8654-C57D3D59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A5060-7957-4A63-BE7C-71FE3420904F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5C95427-60FA-450C-99F5-4B864F4EBD42}"/>
              </a:ext>
            </a:extLst>
          </p:cNvPr>
          <p:cNvSpPr/>
          <p:nvPr/>
        </p:nvSpPr>
        <p:spPr>
          <a:xfrm>
            <a:off x="0" y="1331595"/>
            <a:ext cx="6518788" cy="1584961"/>
          </a:xfrm>
          <a:prstGeom prst="homePlate">
            <a:avLst/>
          </a:prstGeom>
          <a:solidFill>
            <a:srgbClr val="1239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6BCDF-3426-47A5-983E-0335BEEC3162}"/>
              </a:ext>
            </a:extLst>
          </p:cNvPr>
          <p:cNvSpPr txBox="1"/>
          <p:nvPr/>
        </p:nvSpPr>
        <p:spPr>
          <a:xfrm>
            <a:off x="0" y="1909832"/>
            <a:ext cx="7313202" cy="56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 panose="020B0502020204020303" pitchFamily="34" charset="77"/>
              </a:rPr>
              <a:t>CDBG Urgent Need</a:t>
            </a:r>
          </a:p>
        </p:txBody>
      </p:sp>
    </p:spTree>
    <p:extLst>
      <p:ext uri="{BB962C8B-B14F-4D97-AF65-F5344CB8AC3E}">
        <p14:creationId xmlns:p14="http://schemas.microsoft.com/office/powerpoint/2010/main" val="325703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B60BDA-7669-48E6-8200-E77756F738CA}"/>
              </a:ext>
            </a:extLst>
          </p:cNvPr>
          <p:cNvSpPr txBox="1"/>
          <p:nvPr/>
        </p:nvSpPr>
        <p:spPr>
          <a:xfrm>
            <a:off x="7150100" y="30807"/>
            <a:ext cx="504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3985"/>
                </a:solidFill>
                <a:latin typeface="Futura PT Book" panose="020B0502020204020303" pitchFamily="34" charset="77"/>
              </a:rPr>
              <a:t>CDBG Urgent Need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Futura PT Book" panose="020B0502020204020303" pitchFamily="34" charset="77"/>
            </a:endParaRPr>
          </a:p>
          <a:p>
            <a:pPr lvl="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 panose="020B0502020204020303" pitchFamily="34" charset="77"/>
              </a:rPr>
              <a:t>In very limited situations as last resort funding</a:t>
            </a:r>
          </a:p>
          <a:p>
            <a:pPr lvl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PT Book" panose="020B0502020204020303" pitchFamily="34" charset="77"/>
            </a:endParaRPr>
          </a:p>
          <a:p>
            <a:pPr lvl="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 panose="020B0502020204020303" pitchFamily="34" charset="77"/>
              </a:rPr>
              <a:t>Examples: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1. Acquisition of property located in a flood plain that was severely damaged by a recent flood 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Futura PT Book" panose="020B0502020204020303" pitchFamily="34" charset="77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2. Public facility improvements like the reconstruction of a publicly-owned hospital that was severely damaged by a tornado 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Futura PT Book" panose="020B0502020204020303" pitchFamily="34" charset="77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3.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Demolition of structures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that are severely damaged by a major earthquake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Futura PT Book" panose="020B0502020204020303" pitchFamily="34" charset="77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4. Interim assistance such as emergency treatment of health problems cause by a flood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Futura PT Book" panose="020B0502020204020303" pitchFamily="34" charset="77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utura PT Book" panose="020B0502020204020303" pitchFamily="34" charset="77"/>
              </a:rPr>
              <a:t>5. Special economic development assistance to a grocery store that was damaged by an earthquake. 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Futura PT Book" panose="020B0502020204020303" pitchFamily="34" charset="77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06341D-26E0-4D9E-AB6E-5A86FBCC8D4A}"/>
              </a:ext>
            </a:extLst>
          </p:cNvPr>
          <p:cNvSpPr/>
          <p:nvPr/>
        </p:nvSpPr>
        <p:spPr>
          <a:xfrm rot="16200000">
            <a:off x="6031865" y="1008116"/>
            <a:ext cx="1022368" cy="5863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408A1-FFE0-43D7-98BD-A560D52280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69" y="6144798"/>
            <a:ext cx="989157" cy="577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D0A86-CB49-41DE-AE75-55C53BB4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CD1AF76-25FE-4A05-9BBE-BD210A7A69F1}"/>
              </a:ext>
            </a:extLst>
          </p:cNvPr>
          <p:cNvSpPr/>
          <p:nvPr/>
        </p:nvSpPr>
        <p:spPr>
          <a:xfrm>
            <a:off x="-2" y="5484608"/>
            <a:ext cx="6096001" cy="1373392"/>
          </a:xfrm>
          <a:prstGeom prst="homePlate">
            <a:avLst/>
          </a:prstGeom>
          <a:solidFill>
            <a:srgbClr val="ED9D19">
              <a:alpha val="9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123985"/>
                </a:solidFill>
                <a:latin typeface="Futura PT Book" panose="020B0502020204020303" pitchFamily="34" charset="77"/>
              </a:rPr>
              <a:t>Urgent Need Projects are </a:t>
            </a:r>
            <a:br>
              <a:rPr lang="en-US" sz="2500" b="1" dirty="0">
                <a:solidFill>
                  <a:srgbClr val="123985"/>
                </a:solidFill>
                <a:latin typeface="Futura PT Book" panose="020B0502020204020303" pitchFamily="34" charset="77"/>
              </a:rPr>
            </a:br>
            <a:r>
              <a:rPr lang="en-US" sz="2500" b="1" dirty="0">
                <a:solidFill>
                  <a:srgbClr val="123985"/>
                </a:solidFill>
                <a:latin typeface="Futura PT Book" panose="020B0502020204020303" pitchFamily="34" charset="77"/>
              </a:rPr>
              <a:t>last resort funding</a:t>
            </a:r>
          </a:p>
        </p:txBody>
      </p:sp>
      <p:pic>
        <p:nvPicPr>
          <p:cNvPr id="5" name="Picture 4" descr="A picture containing outdoor, rock, pile&#10;&#10;Description automatically generated">
            <a:extLst>
              <a:ext uri="{FF2B5EF4-FFF2-40B4-BE49-F238E27FC236}">
                <a16:creationId xmlns:a16="http://schemas.microsoft.com/office/drawing/2014/main" id="{93295CE0-1F5F-4F62-AEE2-1D78D2C40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65828" y="0"/>
            <a:ext cx="7105498" cy="472440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5E28011-1A8F-4CED-ABA4-9A9640CFEA0A}"/>
              </a:ext>
            </a:extLst>
          </p:cNvPr>
          <p:cNvSpPr/>
          <p:nvPr/>
        </p:nvSpPr>
        <p:spPr>
          <a:xfrm rot="16200000">
            <a:off x="6235307" y="877036"/>
            <a:ext cx="1022368" cy="5863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2C9A0-8707-42FB-8BCF-0F6076AA8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3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30CD0-4BA9-482E-9B96-0AD3B2469305}"/>
              </a:ext>
            </a:extLst>
          </p:cNvPr>
          <p:cNvSpPr/>
          <p:nvPr/>
        </p:nvSpPr>
        <p:spPr>
          <a:xfrm>
            <a:off x="6096000" y="0"/>
            <a:ext cx="60960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2E4BC0-1E74-4F75-8B3D-C231C9B7F62C}"/>
              </a:ext>
            </a:extLst>
          </p:cNvPr>
          <p:cNvSpPr txBox="1"/>
          <p:nvPr/>
        </p:nvSpPr>
        <p:spPr>
          <a:xfrm>
            <a:off x="0" y="3399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PT Book" panose="020B0502020204020303" pitchFamily="34" charset="77"/>
                <a:cs typeface="Arial" panose="020B0604020202020204" pitchFamily="34" charset="0"/>
              </a:rPr>
              <a:t>Funding Criteria</a:t>
            </a:r>
            <a:endParaRPr lang="en-US" sz="4000" dirty="0">
              <a:solidFill>
                <a:srgbClr val="ED9D19"/>
              </a:solidFill>
              <a:latin typeface="Futura PT Book" panose="020B0502020204020303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24BB3-5954-4DF1-94AF-A386A429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3</a:t>
            </a:fld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17FA8DC-799C-421C-A84B-8973CCD2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073"/>
            <a:ext cx="10515600" cy="45844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Futura PT Book" panose="020B0502020204020303" pitchFamily="34" charset="77"/>
              </a:rPr>
              <a:t>Max grant amount is $400,000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Futura PT Book" panose="020B0502020204020303" pitchFamily="34" charset="77"/>
              </a:rPr>
              <a:t>Must be of recent origin within the last 6 months following a disaster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Futura PT Book" panose="020B0502020204020303" pitchFamily="34" charset="77"/>
              </a:rPr>
              <a:t>Certified urgent- a risk to health and safety by an agency that has jurisdiction over said condition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Futura PT Book" panose="020B0502020204020303" pitchFamily="34" charset="77"/>
              </a:rPr>
              <a:t>Only the immediate emergency will be addressed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Futura PT Book" panose="020B0502020204020303" pitchFamily="34" charset="77"/>
              </a:rPr>
              <a:t>No temporary solutions only complete solutions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Futura PT Book" panose="020B0502020204020303" pitchFamily="34" charset="77"/>
              </a:rPr>
              <a:t>No other funding sources available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D987F83-B88F-4A31-BC7C-B942504FE8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69" y="6144798"/>
            <a:ext cx="989157" cy="5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2C9A0-8707-42FB-8BCF-0F6076AA8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3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30CD0-4BA9-482E-9B96-0AD3B2469305}"/>
              </a:ext>
            </a:extLst>
          </p:cNvPr>
          <p:cNvSpPr/>
          <p:nvPr/>
        </p:nvSpPr>
        <p:spPr>
          <a:xfrm>
            <a:off x="6096000" y="0"/>
            <a:ext cx="60960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2E4BC0-1E74-4F75-8B3D-C231C9B7F62C}"/>
              </a:ext>
            </a:extLst>
          </p:cNvPr>
          <p:cNvSpPr txBox="1"/>
          <p:nvPr/>
        </p:nvSpPr>
        <p:spPr>
          <a:xfrm>
            <a:off x="0" y="5970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utura PT Book" panose="020B0502020204020303" pitchFamily="34" charset="77"/>
                <a:cs typeface="Arial" panose="020B0604020202020204" pitchFamily="34" charset="0"/>
              </a:rPr>
              <a:t>Application</a:t>
            </a:r>
            <a:endParaRPr lang="en-US" sz="4000" b="1" dirty="0">
              <a:solidFill>
                <a:srgbClr val="ED9D19"/>
              </a:solidFill>
              <a:latin typeface="Futura PT Book" panose="020B0502020204020303" pitchFamily="34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24BB3-5954-4DF1-94AF-A386A429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5060-7957-4A63-BE7C-71FE3420904F}" type="slidenum">
              <a:rPr lang="en-US" smtClean="0"/>
              <a:t>4</a:t>
            </a:fld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17FA8DC-799C-421C-A84B-8973CCD2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386"/>
            <a:ext cx="10515600" cy="45844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Futura PT Book" panose="020B0502020204020303" pitchFamily="34" charset="77"/>
              </a:rPr>
              <a:t>Applications are accepted until December 3</a:t>
            </a:r>
            <a:r>
              <a:rPr lang="en-US" baseline="30000" dirty="0">
                <a:solidFill>
                  <a:schemeClr val="bg1"/>
                </a:solidFill>
                <a:latin typeface="Futura PT Book" panose="020B0502020204020303" pitchFamily="34" charset="77"/>
              </a:rPr>
              <a:t>rd</a:t>
            </a:r>
            <a:r>
              <a:rPr lang="en-US" dirty="0">
                <a:solidFill>
                  <a:schemeClr val="bg1"/>
                </a:solidFill>
                <a:latin typeface="Futura PT Book" panose="020B0502020204020303" pitchFamily="34" charset="77"/>
              </a:rPr>
              <a:t>, 2021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Futura PT Book" panose="020B0502020204020303" pitchFamily="34" charset="77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Futura PT Book" panose="020B0502020204020303" pitchFamily="34" charset="77"/>
              </a:rPr>
              <a:t>The applications will be submitted online at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  <a:latin typeface="Futura PT Book" panose="020B05020202040203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CDBG Urgent Need Grants | Kansas Department of Commerce (kansascommerce.gov)</a:t>
            </a:r>
            <a:endParaRPr lang="en-US" dirty="0">
              <a:solidFill>
                <a:srgbClr val="00B0F0"/>
              </a:solidFill>
              <a:latin typeface="Futura PT Book" panose="020B0502020204020303" pitchFamily="34" charset="77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00B0F0"/>
              </a:solidFill>
              <a:latin typeface="Futura PT Book" panose="020B0502020204020303" pitchFamily="34" charset="77"/>
            </a:endParaRP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D987F83-B88F-4A31-BC7C-B942504FE8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69" y="6144798"/>
            <a:ext cx="989157" cy="5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47AF31-35E8-4FA9-B6F8-A889A1DB93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16" y="5683650"/>
            <a:ext cx="1464567" cy="855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2A6A7F-CAAE-4E05-8E32-3BF90E5FDDA7}"/>
              </a:ext>
            </a:extLst>
          </p:cNvPr>
          <p:cNvSpPr/>
          <p:nvPr/>
        </p:nvSpPr>
        <p:spPr>
          <a:xfrm>
            <a:off x="6096000" y="0"/>
            <a:ext cx="6096000" cy="142875"/>
          </a:xfrm>
          <a:prstGeom prst="rect">
            <a:avLst/>
          </a:prstGeom>
          <a:solidFill>
            <a:srgbClr val="123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5497F-0F8A-4949-8654-C57D3D59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A5060-7957-4A63-BE7C-71FE3420904F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5C95427-60FA-450C-99F5-4B864F4EBD42}"/>
              </a:ext>
            </a:extLst>
          </p:cNvPr>
          <p:cNvSpPr/>
          <p:nvPr/>
        </p:nvSpPr>
        <p:spPr>
          <a:xfrm>
            <a:off x="-1" y="408430"/>
            <a:ext cx="6096001" cy="1584961"/>
          </a:xfrm>
          <a:prstGeom prst="homePlate">
            <a:avLst/>
          </a:prstGeom>
          <a:solidFill>
            <a:srgbClr val="1239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6BCDF-3426-47A5-983E-0335BEEC3162}"/>
              </a:ext>
            </a:extLst>
          </p:cNvPr>
          <p:cNvSpPr txBox="1"/>
          <p:nvPr/>
        </p:nvSpPr>
        <p:spPr>
          <a:xfrm>
            <a:off x="239801" y="919230"/>
            <a:ext cx="5557429" cy="56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 panose="020B0502020204020303" pitchFamily="34" charset="77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F1591-1BB5-48DB-A2F0-A52512C5A075}"/>
              </a:ext>
            </a:extLst>
          </p:cNvPr>
          <p:cNvSpPr txBox="1"/>
          <p:nvPr/>
        </p:nvSpPr>
        <p:spPr>
          <a:xfrm>
            <a:off x="3346770" y="2691761"/>
            <a:ext cx="54984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Futura PT Book" panose="020B0502020204020303" pitchFamily="34" charset="77"/>
              </a:rPr>
              <a:t>Ginny Eardley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 panose="020B0502020204020303" pitchFamily="34" charset="77"/>
              </a:rPr>
              <a:t>CDBG Project Manager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 panose="020B0502020204020303" pitchFamily="34" charset="77"/>
                <a:hlinkClick r:id="rId4"/>
              </a:rPr>
              <a:t>Ginny.M.Eardley@ks.gov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Futura PT Book" panose="020B0502020204020303" pitchFamily="34" charset="77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 panose="020B0502020204020303" pitchFamily="34" charset="77"/>
              </a:rPr>
              <a:t>www.KansasCommerce.gov</a:t>
            </a:r>
          </a:p>
          <a:p>
            <a:pPr algn="ctr"/>
            <a:endParaRPr lang="en-US" sz="1600" dirty="0">
              <a:latin typeface="Futura PT Book" panose="020B0502020204020303" pitchFamily="34" charset="77"/>
            </a:endParaRP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8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BCD3F884B964797DEDD68E23A581E" ma:contentTypeVersion="10" ma:contentTypeDescription="Create a new document." ma:contentTypeScope="" ma:versionID="5f32099c67a96143b7062f4f025f78d4">
  <xsd:schema xmlns:xsd="http://www.w3.org/2001/XMLSchema" xmlns:xs="http://www.w3.org/2001/XMLSchema" xmlns:p="http://schemas.microsoft.com/office/2006/metadata/properties" xmlns:ns3="f9d53706-23d4-4646-8138-f9707430c54e" xmlns:ns4="71513e3e-7ff0-4c1c-9434-913fe3baa94e" targetNamespace="http://schemas.microsoft.com/office/2006/metadata/properties" ma:root="true" ma:fieldsID="2a5ce0fe1f9a53d7fa731d8e56c1b155" ns3:_="" ns4:_="">
    <xsd:import namespace="f9d53706-23d4-4646-8138-f9707430c54e"/>
    <xsd:import namespace="71513e3e-7ff0-4c1c-9434-913fe3baa9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53706-23d4-4646-8138-f9707430c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13e3e-7ff0-4c1c-9434-913fe3baa9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4539A-5BD1-4F42-99F1-F6895C1052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E98014-79E5-4139-9DB9-5D11AB3FB3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01745-251D-45DC-9415-B4918A47A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53706-23d4-4646-8138-f9707430c54e"/>
    <ds:schemaRef ds:uri="71513e3e-7ff0-4c1c-9434-913fe3baa9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Futura PT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Gale [KDC]</dc:creator>
  <cp:lastModifiedBy>Dustin Gale [KDC]</cp:lastModifiedBy>
  <cp:revision>1</cp:revision>
  <dcterms:created xsi:type="dcterms:W3CDTF">2021-05-19T15:47:12Z</dcterms:created>
  <dcterms:modified xsi:type="dcterms:W3CDTF">2021-05-19T16:07:29Z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0x010100137BCD3F884B964797DEDD68E23A581E</vt:lpwstr>
  </property>
</Properties>
</file>