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29" r:id="rId6"/>
    <p:sldId id="319" r:id="rId7"/>
    <p:sldId id="320" r:id="rId8"/>
    <p:sldId id="330" r:id="rId9"/>
    <p:sldId id="331" r:id="rId10"/>
    <p:sldId id="327" r:id="rId11"/>
    <p:sldId id="314" r:id="rId12"/>
    <p:sldId id="316" r:id="rId13"/>
    <p:sldId id="317" r:id="rId14"/>
    <p:sldId id="321" r:id="rId15"/>
    <p:sldId id="288" r:id="rId16"/>
    <p:sldId id="323" r:id="rId17"/>
    <p:sldId id="324" r:id="rId18"/>
    <p:sldId id="337" r:id="rId19"/>
    <p:sldId id="339" r:id="rId20"/>
    <p:sldId id="338" r:id="rId21"/>
    <p:sldId id="325" r:id="rId22"/>
    <p:sldId id="257" r:id="rId23"/>
    <p:sldId id="258" r:id="rId24"/>
    <p:sldId id="259" r:id="rId25"/>
    <p:sldId id="326" r:id="rId26"/>
    <p:sldId id="332" r:id="rId27"/>
    <p:sldId id="333" r:id="rId28"/>
    <p:sldId id="334" r:id="rId29"/>
    <p:sldId id="265" r:id="rId30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12726"/>
    <a:srgbClr val="404040"/>
    <a:srgbClr val="7030A0"/>
    <a:srgbClr val="00B0F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FF0FE-9B2D-482F-98F1-88A5A9BA3090}" v="2" dt="2021-03-22T09:34:00.379"/>
    <p1510:client id="{B3C7792C-0708-47EC-AC33-681CC4EA5656}" v="45" dt="2021-03-23T06:15:0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5909" autoAdjust="0"/>
  </p:normalViewPr>
  <p:slideViewPr>
    <p:cSldViewPr snapToGrid="0" showGuides="1">
      <p:cViewPr varScale="1">
        <p:scale>
          <a:sx n="109" d="100"/>
          <a:sy n="109" d="100"/>
        </p:scale>
        <p:origin x="3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Vietnam: Growth rate of real gross domestic product (GDP) from 2015 to 2025*
(compared to the previous year)</a:t>
            </a:r>
          </a:p>
        </c:rich>
      </c:tx>
      <c:layout>
        <c:manualLayout>
          <c:xMode val="edge"/>
          <c:yMode val="edge"/>
          <c:x val="0.107220148368710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Vietnam: Growth rate of real gross domestic product (GDP) from 2015 to 2025*
(compared to the previous year)</c:v>
                </c:pt>
              </c:strCache>
            </c:strRef>
          </c:tx>
          <c:spPr>
            <a:solidFill>
              <a:srgbClr val="E1272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  <c:pt idx="6">
                  <c:v>2021*</c:v>
                </c:pt>
                <c:pt idx="7">
                  <c:v>2022*</c:v>
                </c:pt>
                <c:pt idx="8">
                  <c:v>2023*</c:v>
                </c:pt>
                <c:pt idx="9">
                  <c:v>2024*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6.9900000000000004E-2</c:v>
                </c:pt>
                <c:pt idx="1">
                  <c:v>6.6900000000000001E-2</c:v>
                </c:pt>
                <c:pt idx="2">
                  <c:v>6.9400000000000003E-2</c:v>
                </c:pt>
                <c:pt idx="3">
                  <c:v>7.0800000000000002E-2</c:v>
                </c:pt>
                <c:pt idx="4">
                  <c:v>7.0199999999999999E-2</c:v>
                </c:pt>
                <c:pt idx="5">
                  <c:v>1.6E-2</c:v>
                </c:pt>
                <c:pt idx="6">
                  <c:v>6.7000000000000004E-2</c:v>
                </c:pt>
                <c:pt idx="7">
                  <c:v>7.4399999999999994E-2</c:v>
                </c:pt>
                <c:pt idx="8">
                  <c:v>7.2400000000000006E-2</c:v>
                </c:pt>
                <c:pt idx="9">
                  <c:v>6.93E-2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C-43C2-BD3D-7E15DDF34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723200"/>
        <c:axId val="126724736"/>
      </c:barChart>
      <c:catAx>
        <c:axId val="1267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724736"/>
        <c:crosses val="autoZero"/>
        <c:auto val="1"/>
        <c:lblAlgn val="ctr"/>
        <c:lblOffset val="100"/>
        <c:noMultiLvlLbl val="0"/>
      </c:catAx>
      <c:valAx>
        <c:axId val="12672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GDP growth compared to previous year</a:t>
                </a:r>
              </a:p>
            </c:rich>
          </c:tx>
          <c:layout>
            <c:manualLayout>
              <c:xMode val="edge"/>
              <c:yMode val="edge"/>
              <c:x val="1.1904761904761904E-2"/>
              <c:y val="0.2545605222333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7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Vietnam: Gross domestic product (GDP) per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capita in current prices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from 2015 to 2025*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(in</a:t>
            </a:r>
            <a:r>
              <a:rPr lang="en-US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U.S. dollars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Vietnam: Gross domestic product (GDP) per capita in current prices from 2012 to 2022* (in U.S. dollars)</c:v>
                </c:pt>
              </c:strCache>
            </c:strRef>
          </c:tx>
          <c:spPr>
            <a:solidFill>
              <a:srgbClr val="E1272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  <c:pt idx="6">
                  <c:v>2021*</c:v>
                </c:pt>
                <c:pt idx="7">
                  <c:v>2022*</c:v>
                </c:pt>
                <c:pt idx="8">
                  <c:v>2023*</c:v>
                </c:pt>
                <c:pt idx="9">
                  <c:v>2024*</c:v>
                </c:pt>
                <c:pt idx="10">
                  <c:v>2025*</c:v>
                </c:pt>
              </c:strCache>
            </c:strRef>
          </c:cat>
          <c:val>
            <c:numRef>
              <c:f>Sheet1!$B$2:$B$12</c:f>
              <c:numCache>
                <c:formatCode>0\ 000.00</c:formatCode>
                <c:ptCount val="11"/>
                <c:pt idx="0">
                  <c:v>2555.54</c:v>
                </c:pt>
                <c:pt idx="1">
                  <c:v>2692.73</c:v>
                </c:pt>
                <c:pt idx="2">
                  <c:v>2928.88</c:v>
                </c:pt>
                <c:pt idx="3">
                  <c:v>3181.89</c:v>
                </c:pt>
                <c:pt idx="4">
                  <c:v>3416.23</c:v>
                </c:pt>
                <c:pt idx="5">
                  <c:v>3497.51</c:v>
                </c:pt>
                <c:pt idx="6">
                  <c:v>3758.89</c:v>
                </c:pt>
                <c:pt idx="7">
                  <c:v>4081.69</c:v>
                </c:pt>
                <c:pt idx="8">
                  <c:v>4430.0200000000004</c:v>
                </c:pt>
                <c:pt idx="9">
                  <c:v>4814.71</c:v>
                </c:pt>
                <c:pt idx="10">
                  <c:v>5211.8999999999996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B-47AE-B600-48895C1D4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371328"/>
        <c:axId val="146121088"/>
      </c:barChart>
      <c:catAx>
        <c:axId val="128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121088"/>
        <c:crosses val="autoZero"/>
        <c:auto val="1"/>
        <c:lblAlgn val="ctr"/>
        <c:lblOffset val="100"/>
        <c:noMultiLvlLbl val="0"/>
      </c:catAx>
      <c:valAx>
        <c:axId val="1461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GDP per</a:t>
                </a:r>
                <a:r>
                  <a:rPr lang="en-US" sz="8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capita in U.S. dollars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1904761904761904E-2"/>
              <c:y val="0.2545605222333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\ 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37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64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IN" smtClean="0"/>
              <a:t>23-03-2021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64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IN" smtClean="0"/>
              <a:t>23-03-2021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7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51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29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251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51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58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955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041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575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link: https://www.statista.com/statistics/444616/gross-domestic-product-gdp-growth-rate-in-vietnam/</a:t>
            </a:r>
          </a:p>
          <a:p>
            <a:r>
              <a:rPr lang="en-US" dirty="0"/>
              <a:t>Or simply Google: Vietnam: Growth rate of real gross domestic product (GDP) from 2015 to 2025*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07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link: https://www.statista.com/statistics/444743/gross-domestic-product-gdp-per-capita-in-vietnam/</a:t>
            </a:r>
          </a:p>
          <a:p>
            <a:r>
              <a:rPr lang="en-US" dirty="0"/>
              <a:t>Or simply Google: Vietnam: Gross domestic product (GDP) per capita in current prices from 1985 to 2025*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554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149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057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211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6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2C981-6A51-4053-99A6-D49999A8C956}" type="datetime1">
              <a:rPr lang="en-IN" smtClean="0"/>
              <a:t>23-03-2021</a:t>
            </a:fld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72316B2E-8D07-4B5A-9EEE-4E09C8D5ED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Content Placeholder 16">
            <a:extLst>
              <a:ext uri="{FF2B5EF4-FFF2-40B4-BE49-F238E27FC236}">
                <a16:creationId xmlns:a16="http://schemas.microsoft.com/office/drawing/2014/main" id="{84E5ED31-F8CF-451F-9E5F-66981C0A5C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AA24F396-1F9A-4A2B-ADB0-56DB0A429F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57B0BEFC-8076-4568-8854-8E37EF5F048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7C592E70-1C7B-41A3-B7F4-20AF8C861F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B611C278-6B05-4B70-BBDE-B6C035B687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4C8858D3-E47E-4FF8-B13B-45F8C10F22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9D7E-22E0-4354-A870-6DD10139C5B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F37F-DA04-42FA-A40F-62239F8EF0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9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-1649186" y="5443169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660288" y="5125147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53EB9D35-7D41-43F0-9E6E-E8D98CC3AA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C777C8DD-D734-4861-A9D9-FE9A5D7CA0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16">
            <a:extLst>
              <a:ext uri="{FF2B5EF4-FFF2-40B4-BE49-F238E27FC236}">
                <a16:creationId xmlns:a16="http://schemas.microsoft.com/office/drawing/2014/main" id="{8978F92A-BF4E-4799-8C41-51AFB686AE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E70E23-5CB2-42B0-99FE-6E16AFA28A37}" type="datetime1">
              <a:rPr lang="en-IN" smtClean="0"/>
              <a:t>23-03-2021</a:t>
            </a:fld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D41BD-B2C7-428F-BD15-84770A0BBB62}" type="datetime1">
              <a:rPr lang="en-IN" smtClean="0"/>
              <a:t>23-03-2021</a:t>
            </a:fld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28A06E48-BFC2-484A-9116-DE13CAD053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83815"/>
            <a:ext cx="8190034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6FF84D9-A782-4BBE-AF49-4CB882C645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-3048" y="-559955"/>
            <a:ext cx="12192000" cy="8121748"/>
          </a:xfrm>
          <a:prstGeom prst="rect">
            <a:avLst/>
          </a:prstGeom>
        </p:spPr>
      </p:pic>
      <p:sp>
        <p:nvSpPr>
          <p:cNvPr id="2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524000"/>
            <a:ext cx="5541054" cy="26885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State of Kansas Vietnam market briefing </a:t>
            </a:r>
            <a:endParaRPr lang="en-US" sz="4400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0156" y="4469546"/>
            <a:ext cx="6205591" cy="103316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en-US" sz="2200" dirty="0"/>
              <a:t>Ryan Hollowell, COMMERCIAL Officer</a:t>
            </a:r>
            <a:br>
              <a:rPr lang="en-US" altLang="en-US" sz="2200" dirty="0"/>
            </a:br>
            <a:r>
              <a:rPr lang="en-US" altLang="en-US" sz="2200" dirty="0"/>
              <a:t>U.S. Commercial Service Vietnam</a:t>
            </a:r>
            <a:endParaRPr lang="en-US" sz="2200" dirty="0">
              <a:highlight>
                <a:srgbClr val="FFFF00"/>
              </a:highlight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E906AE8-4538-4674-8521-A8161211E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269" y="1120346"/>
            <a:ext cx="785764" cy="12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all" dirty="0">
                <a:solidFill>
                  <a:srgbClr val="E12726"/>
                </a:solidFill>
              </a:rPr>
              <a:t>U.S. Commercial Service in Vietnam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4132" y="1825625"/>
            <a:ext cx="102718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offices: Hanoi, HCMC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American Officers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800" dirty="0">
                <a:latin typeface="Arial"/>
                <a:cs typeface="Arial"/>
              </a:rPr>
              <a:t>13 Local staffs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C8AA536D-7E63-492F-8DB1-23541F6A69F8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78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1252" y="569296"/>
            <a:ext cx="8534004" cy="10374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cap="all" dirty="0">
                <a:solidFill>
                  <a:srgbClr val="E12726"/>
                </a:solidFill>
              </a:rPr>
              <a:t>Doing Business in Vietnam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144C5D-6018-4AAB-B5EC-969157B44B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F3BAEC-97C6-404F-982C-4391CB575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5198"/>
              </p:ext>
            </p:extLst>
          </p:nvPr>
        </p:nvGraphicFramePr>
        <p:xfrm>
          <a:off x="2162109" y="1910384"/>
          <a:ext cx="7785848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5848">
                  <a:extLst>
                    <a:ext uri="{9D8B030D-6E8A-4147-A177-3AD203B41FA5}">
                      <a16:colId xmlns:a16="http://schemas.microsoft.com/office/drawing/2014/main" val="3797030404"/>
                    </a:ext>
                  </a:extLst>
                </a:gridCol>
              </a:tblGrid>
              <a:tr h="1180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IPS Priority Sectors/Opportunities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71750"/>
                  </a:ext>
                </a:extLst>
              </a:tr>
              <a:tr h="2365421">
                <a:tc>
                  <a:txBody>
                    <a:bodyPr/>
                    <a:lstStyle/>
                    <a:p>
                      <a:pPr marL="3082925" lvl="1" indent="-792163" algn="l">
                        <a:buFont typeface="+mj-lt"/>
                        <a:buAutoNum type="arabicPeriod"/>
                      </a:pPr>
                      <a:r>
                        <a:rPr lang="en-US" sz="2800" dirty="0"/>
                        <a:t>Aviation</a:t>
                      </a:r>
                    </a:p>
                    <a:p>
                      <a:pPr marL="3082925" lvl="1" indent="-792163" algn="l">
                        <a:buFont typeface="+mj-lt"/>
                        <a:buAutoNum type="arabicPeriod"/>
                      </a:pPr>
                      <a:r>
                        <a:rPr lang="en-US" sz="2800" dirty="0"/>
                        <a:t>Energy</a:t>
                      </a:r>
                    </a:p>
                    <a:p>
                      <a:pPr marL="3082925" lvl="1" indent="-792163" algn="l">
                        <a:buFont typeface="+mj-lt"/>
                        <a:buAutoNum type="arabicPeriod"/>
                      </a:pPr>
                      <a:r>
                        <a:rPr lang="en-US" sz="2800" dirty="0"/>
                        <a:t>Healthcare</a:t>
                      </a:r>
                    </a:p>
                    <a:p>
                      <a:pPr marL="3082925" lvl="1" indent="-792163" algn="l">
                        <a:buFont typeface="+mj-lt"/>
                        <a:buAutoNum type="arabicPeriod"/>
                      </a:pPr>
                      <a:r>
                        <a:rPr lang="en-US" sz="2800" dirty="0"/>
                        <a:t>ICT/Smart Cities</a:t>
                      </a:r>
                    </a:p>
                    <a:p>
                      <a:pPr marL="3082925" lvl="1" indent="-792163" algn="l">
                        <a:buFont typeface="+mj-lt"/>
                        <a:buAutoNum type="arabicPeriod"/>
                      </a:pPr>
                      <a:r>
                        <a:rPr lang="en-US" sz="2800" dirty="0"/>
                        <a:t>Select U.S.A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10734"/>
                  </a:ext>
                </a:extLst>
              </a:tr>
            </a:tbl>
          </a:graphicData>
        </a:graphic>
      </p:graphicFrame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29DF62A4-9130-4876-8BB7-E5FDF875C4E0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52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8065"/>
            <a:ext cx="5118156" cy="706207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E12726"/>
                </a:solidFill>
              </a:rPr>
            </a:br>
            <a:r>
              <a:rPr lang="en-US" dirty="0">
                <a:solidFill>
                  <a:srgbClr val="E12726"/>
                </a:solidFill>
              </a:rPr>
              <a:t>Aviation</a:t>
            </a:r>
            <a:endParaRPr lang="en-IN" dirty="0">
              <a:solidFill>
                <a:srgbClr val="E127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34" y="1178063"/>
            <a:ext cx="4363090" cy="484410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E12726"/>
              </a:buClr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fastest growing aviation market in the world (IATA rank, June 2018)</a:t>
            </a:r>
          </a:p>
          <a:p>
            <a:pPr>
              <a:lnSpc>
                <a:spcPct val="150000"/>
              </a:lnSpc>
              <a:buClr>
                <a:srgbClr val="E12726"/>
              </a:buClr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16% annual passenger growth,  104m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in 2018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131m (est.)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 in 2020</a:t>
            </a:r>
          </a:p>
          <a:p>
            <a:pPr>
              <a:lnSpc>
                <a:spcPct val="150000"/>
              </a:lnSpc>
              <a:buClr>
                <a:srgbClr val="E12726"/>
              </a:buClr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11% annual cargo growth, 1.52m tons of cargoes in 2018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18%, 2.2 m ton by 2020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12726"/>
              </a:buClr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9% air traffic growth, 652k  flights in 2018 -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1.5M flights by 2020</a:t>
            </a:r>
          </a:p>
          <a:p>
            <a:pPr>
              <a:lnSpc>
                <a:spcPct val="150000"/>
              </a:lnSpc>
              <a:buClr>
                <a:srgbClr val="E12726"/>
              </a:buClr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 airlines with over 190 aircrafts</a:t>
            </a:r>
          </a:p>
          <a:p>
            <a:pPr>
              <a:lnSpc>
                <a:spcPct val="150000"/>
              </a:lnSpc>
              <a:buClr>
                <a:srgbClr val="E12726"/>
              </a:buClr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23 airports 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28 airports by 2030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CCB7271-1F25-4C8B-A3A2-CEE5A997EDC0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68DF1-934F-4988-BE19-87F059D716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72" y="149424"/>
            <a:ext cx="6347012" cy="6320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2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35" y="1161642"/>
            <a:ext cx="3241074" cy="3183146"/>
          </a:xfrm>
        </p:spPr>
        <p:txBody>
          <a:bodyPr/>
          <a:lstStyle/>
          <a:p>
            <a:pPr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Electricity of Vietnam (EVN) is the sole power purchaser and distributor.</a:t>
            </a:r>
          </a:p>
          <a:p>
            <a:pPr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demand will increase of 10% per year through 2025 and to add more than 61GW until to 2029.</a:t>
            </a:r>
          </a:p>
          <a:p>
            <a:pPr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energy sources: Hydro, Coal-fired, Gas-fired, Other Renewable – solar and wind. </a:t>
            </a:r>
          </a:p>
          <a:p>
            <a:pPr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Challenges: </a:t>
            </a:r>
          </a:p>
          <a:p>
            <a:pPr lvl="1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Infrastructure</a:t>
            </a:r>
          </a:p>
          <a:p>
            <a:pPr lvl="1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Projects Bankability</a:t>
            </a:r>
          </a:p>
          <a:p>
            <a:pPr lvl="1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decision-making process</a:t>
            </a:r>
          </a:p>
          <a:p>
            <a:pPr lvl="1">
              <a:buClr>
                <a:srgbClr val="E127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370EF9-4E11-463F-8279-CD2AA6E44DC1}"/>
              </a:ext>
            </a:extLst>
          </p:cNvPr>
          <p:cNvGrpSpPr/>
          <p:nvPr/>
        </p:nvGrpSpPr>
        <p:grpSpPr>
          <a:xfrm>
            <a:off x="4450407" y="-96093"/>
            <a:ext cx="7961819" cy="6528117"/>
            <a:chOff x="3373905" y="780896"/>
            <a:chExt cx="6587327" cy="540113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891D1B-92FA-4864-937F-4BA9E30D728E}"/>
                </a:ext>
              </a:extLst>
            </p:cNvPr>
            <p:cNvSpPr txBox="1"/>
            <p:nvPr/>
          </p:nvSpPr>
          <p:spPr>
            <a:xfrm>
              <a:off x="3402907" y="5130007"/>
              <a:ext cx="2438400" cy="19098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 LIEU LNG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54E7EA-DBD0-4E11-93E0-8EB2DCA189A6}"/>
                </a:ext>
              </a:extLst>
            </p:cNvPr>
            <p:cNvGrpSpPr/>
            <p:nvPr/>
          </p:nvGrpSpPr>
          <p:grpSpPr>
            <a:xfrm>
              <a:off x="3373905" y="780896"/>
              <a:ext cx="6082019" cy="5401133"/>
              <a:chOff x="3373905" y="780896"/>
              <a:chExt cx="6082019" cy="540113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0B59364-F799-42D3-BC0C-BDA84DE409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0" t="1652" r="63457" b="2793"/>
              <a:stretch/>
            </p:blipFill>
            <p:spPr>
              <a:xfrm>
                <a:off x="4654102" y="977405"/>
                <a:ext cx="2496456" cy="5204624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DE4A11-117A-419F-A0B3-65FB8F987859}"/>
                  </a:ext>
                </a:extLst>
              </p:cNvPr>
              <p:cNvSpPr txBox="1"/>
              <p:nvPr/>
            </p:nvSpPr>
            <p:spPr>
              <a:xfrm>
                <a:off x="6201782" y="1067693"/>
                <a:ext cx="243840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PHONG LNG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EA550C-92F6-4F7A-9643-323F01B44BDC}"/>
                  </a:ext>
                </a:extLst>
              </p:cNvPr>
              <p:cNvSpPr txBox="1"/>
              <p:nvPr/>
            </p:nvSpPr>
            <p:spPr>
              <a:xfrm>
                <a:off x="6860899" y="2495353"/>
                <a:ext cx="243840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LANG LNG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8BFDD-D7F2-4162-8786-D42239904153}"/>
                  </a:ext>
                </a:extLst>
              </p:cNvPr>
              <p:cNvSpPr txBox="1"/>
              <p:nvPr/>
            </p:nvSpPr>
            <p:spPr>
              <a:xfrm>
                <a:off x="7179042" y="2704944"/>
                <a:ext cx="1800918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4A9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 TRI OFFSHORE WIND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56EAFD-D996-4BCE-BAF7-54A74AE605A0}"/>
                  </a:ext>
                </a:extLst>
              </p:cNvPr>
              <p:cNvSpPr txBox="1"/>
              <p:nvPr/>
            </p:nvSpPr>
            <p:spPr>
              <a:xfrm>
                <a:off x="6910368" y="3140452"/>
                <a:ext cx="243840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 MAY LNG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5FB762-F7FD-497D-8CEB-B38BFC3D957C}"/>
                  </a:ext>
                </a:extLst>
              </p:cNvPr>
              <p:cNvSpPr txBox="1"/>
              <p:nvPr/>
            </p:nvSpPr>
            <p:spPr>
              <a:xfrm>
                <a:off x="3943769" y="4928387"/>
                <a:ext cx="1271778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 COMPLEX</a:t>
                </a:r>
                <a:endParaRPr 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EE0BCF-B3CD-425F-9908-DC14E7A2C678}"/>
                  </a:ext>
                </a:extLst>
              </p:cNvPr>
              <p:cNvSpPr txBox="1"/>
              <p:nvPr/>
            </p:nvSpPr>
            <p:spPr>
              <a:xfrm>
                <a:off x="6507269" y="2211291"/>
                <a:ext cx="243840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 </a:t>
                </a:r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BINH LNG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78B16-3031-4F80-A15D-E02D5E31A679}"/>
                  </a:ext>
                </a:extLst>
              </p:cNvPr>
              <p:cNvSpPr txBox="1"/>
              <p:nvPr/>
            </p:nvSpPr>
            <p:spPr>
              <a:xfrm>
                <a:off x="7589393" y="4276923"/>
                <a:ext cx="854145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 NA LNG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0A2EC7-6F39-48FC-B54D-A610E9089CC6}"/>
                  </a:ext>
                </a:extLst>
              </p:cNvPr>
              <p:cNvSpPr txBox="1"/>
              <p:nvPr/>
            </p:nvSpPr>
            <p:spPr>
              <a:xfrm>
                <a:off x="6201782" y="1300540"/>
                <a:ext cx="243840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 NINH LNG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94D499-7FF9-49C5-ABEC-736883456BE3}"/>
                  </a:ext>
                </a:extLst>
              </p:cNvPr>
              <p:cNvSpPr txBox="1"/>
              <p:nvPr/>
            </p:nvSpPr>
            <p:spPr>
              <a:xfrm>
                <a:off x="6201782" y="1508654"/>
                <a:ext cx="243840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 SON LNG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69F551-07CD-47F1-A0F6-D9C4765E8EDF}"/>
                  </a:ext>
                </a:extLst>
              </p:cNvPr>
              <p:cNvSpPr txBox="1"/>
              <p:nvPr/>
            </p:nvSpPr>
            <p:spPr>
              <a:xfrm>
                <a:off x="6864528" y="5182157"/>
                <a:ext cx="1988007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MUI KE GA LNG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9A66F2-1CEC-4F34-B502-D873EB9C8472}"/>
                  </a:ext>
                </a:extLst>
              </p:cNvPr>
              <p:cNvSpPr txBox="1"/>
              <p:nvPr/>
            </p:nvSpPr>
            <p:spPr>
              <a:xfrm>
                <a:off x="6788707" y="4064840"/>
                <a:ext cx="243840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MY GIANG LNG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E4BBFE-7CA1-4489-8431-5CC1F1BEC19B}"/>
                  </a:ext>
                </a:extLst>
              </p:cNvPr>
              <p:cNvSpPr txBox="1"/>
              <p:nvPr/>
            </p:nvSpPr>
            <p:spPr>
              <a:xfrm>
                <a:off x="7779524" y="5873381"/>
                <a:ext cx="1676400" cy="30557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LNG Projects</a:t>
                </a:r>
              </a:p>
              <a:p>
                <a:pPr marL="58738" indent="-58738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Offshore Wind Projects</a:t>
                </a:r>
              </a:p>
            </p:txBody>
          </p:sp>
          <p:sp>
            <p:nvSpPr>
              <p:cNvPr id="26" name="Callout: Bent Line with No Border 25">
                <a:extLst>
                  <a:ext uri="{FF2B5EF4-FFF2-40B4-BE49-F238E27FC236}">
                    <a16:creationId xmlns:a16="http://schemas.microsoft.com/office/drawing/2014/main" id="{BB56662A-DD1D-4E94-B68D-3776AFD56971}"/>
                  </a:ext>
                </a:extLst>
              </p:cNvPr>
              <p:cNvSpPr/>
              <p:nvPr/>
            </p:nvSpPr>
            <p:spPr>
              <a:xfrm>
                <a:off x="3496491" y="1466696"/>
                <a:ext cx="1689261" cy="685800"/>
              </a:xfrm>
              <a:prstGeom prst="callout2">
                <a:avLst>
                  <a:gd name="adj1" fmla="val 204319"/>
                  <a:gd name="adj2" fmla="val 269424"/>
                  <a:gd name="adj3" fmla="val 214064"/>
                  <a:gd name="adj4" fmla="val 246590"/>
                  <a:gd name="adj5" fmla="val 258885"/>
                  <a:gd name="adj6" fmla="val 171950"/>
                </a:avLst>
              </a:prstGeom>
              <a:noFill/>
              <a:ln w="3175">
                <a:solidFill>
                  <a:srgbClr val="4A92FF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Callout: Bent Line with No Border 26">
                <a:extLst>
                  <a:ext uri="{FF2B5EF4-FFF2-40B4-BE49-F238E27FC236}">
                    <a16:creationId xmlns:a16="http://schemas.microsoft.com/office/drawing/2014/main" id="{4ABEA3E8-1725-4D52-B34A-C8CB3E12BA9C}"/>
                  </a:ext>
                </a:extLst>
              </p:cNvPr>
              <p:cNvSpPr/>
              <p:nvPr/>
            </p:nvSpPr>
            <p:spPr>
              <a:xfrm>
                <a:off x="3657600" y="4642947"/>
                <a:ext cx="1690146" cy="629092"/>
              </a:xfrm>
              <a:prstGeom prst="callout2">
                <a:avLst>
                  <a:gd name="adj1" fmla="val 75493"/>
                  <a:gd name="adj2" fmla="val 54710"/>
                  <a:gd name="adj3" fmla="val 76202"/>
                  <a:gd name="adj4" fmla="val 79221"/>
                  <a:gd name="adj5" fmla="val 162855"/>
                  <a:gd name="adj6" fmla="val 124649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allout: Bent Line with No Border 28">
                <a:extLst>
                  <a:ext uri="{FF2B5EF4-FFF2-40B4-BE49-F238E27FC236}">
                    <a16:creationId xmlns:a16="http://schemas.microsoft.com/office/drawing/2014/main" id="{2D0200DE-1B7D-494B-97C0-D8BD419969BA}"/>
                  </a:ext>
                </a:extLst>
              </p:cNvPr>
              <p:cNvSpPr/>
              <p:nvPr/>
            </p:nvSpPr>
            <p:spPr>
              <a:xfrm>
                <a:off x="4605314" y="3976316"/>
                <a:ext cx="1689261" cy="685800"/>
              </a:xfrm>
              <a:prstGeom prst="callout2">
                <a:avLst>
                  <a:gd name="adj1" fmla="val -109695"/>
                  <a:gd name="adj2" fmla="val 183814"/>
                  <a:gd name="adj3" fmla="val -96876"/>
                  <a:gd name="adj4" fmla="val 157482"/>
                  <a:gd name="adj5" fmla="val -75468"/>
                  <a:gd name="adj6" fmla="val 117466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llout: Bent Line with No Border 29">
                <a:extLst>
                  <a:ext uri="{FF2B5EF4-FFF2-40B4-BE49-F238E27FC236}">
                    <a16:creationId xmlns:a16="http://schemas.microsoft.com/office/drawing/2014/main" id="{DA1AB5FA-9242-47F8-961F-E22A38524D75}"/>
                  </a:ext>
                </a:extLst>
              </p:cNvPr>
              <p:cNvSpPr/>
              <p:nvPr/>
            </p:nvSpPr>
            <p:spPr>
              <a:xfrm>
                <a:off x="4512521" y="3041810"/>
                <a:ext cx="1689261" cy="685800"/>
              </a:xfrm>
              <a:prstGeom prst="callout2">
                <a:avLst>
                  <a:gd name="adj1" fmla="val -52049"/>
                  <a:gd name="adj2" fmla="val 209430"/>
                  <a:gd name="adj3" fmla="val -51019"/>
                  <a:gd name="adj4" fmla="val 163818"/>
                  <a:gd name="adj5" fmla="val 28604"/>
                  <a:gd name="adj6" fmla="val 107749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Callout: Bent Line with No Border 30">
                <a:extLst>
                  <a:ext uri="{FF2B5EF4-FFF2-40B4-BE49-F238E27FC236}">
                    <a16:creationId xmlns:a16="http://schemas.microsoft.com/office/drawing/2014/main" id="{06F8F39C-077F-486E-B9E4-6AD76749B3F7}"/>
                  </a:ext>
                </a:extLst>
              </p:cNvPr>
              <p:cNvSpPr/>
              <p:nvPr/>
            </p:nvSpPr>
            <p:spPr>
              <a:xfrm>
                <a:off x="3373905" y="780896"/>
                <a:ext cx="1689261" cy="685800"/>
              </a:xfrm>
              <a:prstGeom prst="callout2">
                <a:avLst>
                  <a:gd name="adj1" fmla="val 71640"/>
                  <a:gd name="adj2" fmla="val 240859"/>
                  <a:gd name="adj3" fmla="val 73494"/>
                  <a:gd name="adj4" fmla="val 190471"/>
                  <a:gd name="adj5" fmla="val 162855"/>
                  <a:gd name="adj6" fmla="val 166310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Callout: Bent Line with No Border 31">
                <a:extLst>
                  <a:ext uri="{FF2B5EF4-FFF2-40B4-BE49-F238E27FC236}">
                    <a16:creationId xmlns:a16="http://schemas.microsoft.com/office/drawing/2014/main" id="{FBF56727-B303-4945-B7EC-6268CD589C97}"/>
                  </a:ext>
                </a:extLst>
              </p:cNvPr>
              <p:cNvSpPr/>
              <p:nvPr/>
            </p:nvSpPr>
            <p:spPr>
              <a:xfrm>
                <a:off x="4203788" y="4589913"/>
                <a:ext cx="1690146" cy="629092"/>
              </a:xfrm>
              <a:prstGeom prst="callout2">
                <a:avLst>
                  <a:gd name="adj1" fmla="val 101553"/>
                  <a:gd name="adj2" fmla="val 46283"/>
                  <a:gd name="adj3" fmla="val 182041"/>
                  <a:gd name="adj4" fmla="val 80069"/>
                  <a:gd name="adj5" fmla="val 221850"/>
                  <a:gd name="adj6" fmla="val 96356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Callout: Bent Line with No Border 32">
                <a:extLst>
                  <a:ext uri="{FF2B5EF4-FFF2-40B4-BE49-F238E27FC236}">
                    <a16:creationId xmlns:a16="http://schemas.microsoft.com/office/drawing/2014/main" id="{F863F96E-8EFB-4BE9-8238-AFD4D9547CF3}"/>
                  </a:ext>
                </a:extLst>
              </p:cNvPr>
              <p:cNvSpPr/>
              <p:nvPr/>
            </p:nvSpPr>
            <p:spPr>
              <a:xfrm>
                <a:off x="4815581" y="860398"/>
                <a:ext cx="1690146" cy="629092"/>
              </a:xfrm>
              <a:prstGeom prst="callout2">
                <a:avLst>
                  <a:gd name="adj1" fmla="val 328195"/>
                  <a:gd name="adj2" fmla="val 76792"/>
                  <a:gd name="adj3" fmla="val 241731"/>
                  <a:gd name="adj4" fmla="val 132145"/>
                  <a:gd name="adj5" fmla="val 241007"/>
                  <a:gd name="adj6" fmla="val 172000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 (Headings)"/>
                </a:endParaRPr>
              </a:p>
            </p:txBody>
          </p:sp>
          <p:sp>
            <p:nvSpPr>
              <p:cNvPr id="34" name="Callout: Bent Line with No Border 33">
                <a:extLst>
                  <a:ext uri="{FF2B5EF4-FFF2-40B4-BE49-F238E27FC236}">
                    <a16:creationId xmlns:a16="http://schemas.microsoft.com/office/drawing/2014/main" id="{4B67D76D-BA17-4A00-8149-5373DA0F5F2C}"/>
                  </a:ext>
                </a:extLst>
              </p:cNvPr>
              <p:cNvSpPr/>
              <p:nvPr/>
            </p:nvSpPr>
            <p:spPr>
              <a:xfrm>
                <a:off x="5341878" y="5383752"/>
                <a:ext cx="1690146" cy="629092"/>
              </a:xfrm>
              <a:prstGeom prst="callout2">
                <a:avLst>
                  <a:gd name="adj1" fmla="val 20120"/>
                  <a:gd name="adj2" fmla="val 49819"/>
                  <a:gd name="adj3" fmla="val 87910"/>
                  <a:gd name="adj4" fmla="val 76638"/>
                  <a:gd name="adj5" fmla="val 105855"/>
                  <a:gd name="adj6" fmla="val 82951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allout: Bent Line with No Border 35">
                <a:extLst>
                  <a:ext uri="{FF2B5EF4-FFF2-40B4-BE49-F238E27FC236}">
                    <a16:creationId xmlns:a16="http://schemas.microsoft.com/office/drawing/2014/main" id="{CF5E0260-113A-4B28-8788-B838319BC0B2}"/>
                  </a:ext>
                </a:extLst>
              </p:cNvPr>
              <p:cNvSpPr/>
              <p:nvPr/>
            </p:nvSpPr>
            <p:spPr>
              <a:xfrm>
                <a:off x="4477028" y="2885018"/>
                <a:ext cx="1689261" cy="685800"/>
              </a:xfrm>
              <a:prstGeom prst="callout2">
                <a:avLst>
                  <a:gd name="adj1" fmla="val -206089"/>
                  <a:gd name="adj2" fmla="val 175353"/>
                  <a:gd name="adj3" fmla="val -204717"/>
                  <a:gd name="adj4" fmla="val 130317"/>
                  <a:gd name="adj5" fmla="val -154284"/>
                  <a:gd name="adj6" fmla="val 107906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89FBA5-0B7D-4316-954C-7776AEE1AEF0}"/>
                  </a:ext>
                </a:extLst>
              </p:cNvPr>
              <p:cNvSpPr txBox="1"/>
              <p:nvPr/>
            </p:nvSpPr>
            <p:spPr>
              <a:xfrm>
                <a:off x="6280798" y="5953349"/>
                <a:ext cx="1690370" cy="19098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 AN LNG</a:t>
                </a:r>
              </a:p>
            </p:txBody>
          </p:sp>
          <p:sp>
            <p:nvSpPr>
              <p:cNvPr id="38" name="Callout: Bent Line with No Border 37">
                <a:extLst>
                  <a:ext uri="{FF2B5EF4-FFF2-40B4-BE49-F238E27FC236}">
                    <a16:creationId xmlns:a16="http://schemas.microsoft.com/office/drawing/2014/main" id="{6C8ECB6D-0F4A-4B4A-B98C-616BE68FAF58}"/>
                  </a:ext>
                </a:extLst>
              </p:cNvPr>
              <p:cNvSpPr/>
              <p:nvPr/>
            </p:nvSpPr>
            <p:spPr>
              <a:xfrm>
                <a:off x="4152046" y="4036774"/>
                <a:ext cx="1689261" cy="685800"/>
              </a:xfrm>
              <a:prstGeom prst="callout2">
                <a:avLst>
                  <a:gd name="adj1" fmla="val 32611"/>
                  <a:gd name="adj2" fmla="val 228329"/>
                  <a:gd name="adj3" fmla="val 32888"/>
                  <a:gd name="adj4" fmla="val 197816"/>
                  <a:gd name="adj5" fmla="val 114219"/>
                  <a:gd name="adj6" fmla="val 172126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Callout: Bent Line with No Border 38">
                <a:extLst>
                  <a:ext uri="{FF2B5EF4-FFF2-40B4-BE49-F238E27FC236}">
                    <a16:creationId xmlns:a16="http://schemas.microsoft.com/office/drawing/2014/main" id="{230791B7-9F35-48CC-8AD3-E3C2E0C66138}"/>
                  </a:ext>
                </a:extLst>
              </p:cNvPr>
              <p:cNvSpPr/>
              <p:nvPr/>
            </p:nvSpPr>
            <p:spPr>
              <a:xfrm>
                <a:off x="6667206" y="972903"/>
                <a:ext cx="1689261" cy="685800"/>
              </a:xfrm>
              <a:prstGeom prst="callout2">
                <a:avLst>
                  <a:gd name="adj1" fmla="val 102438"/>
                  <a:gd name="adj2" fmla="val 45797"/>
                  <a:gd name="adj3" fmla="val 103147"/>
                  <a:gd name="adj4" fmla="val 17597"/>
                  <a:gd name="adj5" fmla="val 182043"/>
                  <a:gd name="adj6" fmla="val -43412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Callout: Bent Line with No Border 39">
                <a:extLst>
                  <a:ext uri="{FF2B5EF4-FFF2-40B4-BE49-F238E27FC236}">
                    <a16:creationId xmlns:a16="http://schemas.microsoft.com/office/drawing/2014/main" id="{562A0D3C-1562-4F24-9F8F-6E69A9A0AC74}"/>
                  </a:ext>
                </a:extLst>
              </p:cNvPr>
              <p:cNvSpPr/>
              <p:nvPr/>
            </p:nvSpPr>
            <p:spPr>
              <a:xfrm>
                <a:off x="5277451" y="4000580"/>
                <a:ext cx="1689261" cy="685800"/>
              </a:xfrm>
              <a:prstGeom prst="callout2">
                <a:avLst>
                  <a:gd name="adj1" fmla="val 68414"/>
                  <a:gd name="adj2" fmla="val 162008"/>
                  <a:gd name="adj3" fmla="val 69122"/>
                  <a:gd name="adj4" fmla="val 131815"/>
                  <a:gd name="adj5" fmla="val 161376"/>
                  <a:gd name="adj6" fmla="val 101913"/>
                </a:avLst>
              </a:prstGeom>
              <a:noFill/>
              <a:ln w="3175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Callout: Bent Line with No Border 10">
              <a:extLst>
                <a:ext uri="{FF2B5EF4-FFF2-40B4-BE49-F238E27FC236}">
                  <a16:creationId xmlns:a16="http://schemas.microsoft.com/office/drawing/2014/main" id="{5010C225-64F4-44E7-8D1D-F1AF5FE6B029}"/>
                </a:ext>
              </a:extLst>
            </p:cNvPr>
            <p:cNvSpPr/>
            <p:nvPr/>
          </p:nvSpPr>
          <p:spPr>
            <a:xfrm>
              <a:off x="8271971" y="4312560"/>
              <a:ext cx="1689261" cy="685800"/>
            </a:xfrm>
            <a:prstGeom prst="callout2">
              <a:avLst>
                <a:gd name="adj1" fmla="val 139988"/>
                <a:gd name="adj2" fmla="val -47423"/>
                <a:gd name="adj3" fmla="val 139548"/>
                <a:gd name="adj4" fmla="val -49484"/>
                <a:gd name="adj5" fmla="val 140977"/>
                <a:gd name="adj6" fmla="val -84385"/>
              </a:avLst>
            </a:prstGeom>
            <a:noFill/>
            <a:ln w="31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Headings)"/>
              </a:endParaRPr>
            </a:p>
          </p:txBody>
        </p:sp>
      </p:grp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D104808B-0DCD-4D26-9B7C-F045BF622ECD}"/>
              </a:ext>
            </a:extLst>
          </p:cNvPr>
          <p:cNvSpPr txBox="1">
            <a:spLocks/>
          </p:cNvSpPr>
          <p:nvPr/>
        </p:nvSpPr>
        <p:spPr>
          <a:xfrm>
            <a:off x="363416" y="6462713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88BCC75-C3B9-4CBB-A90C-D918C019DC37}"/>
              </a:ext>
            </a:extLst>
          </p:cNvPr>
          <p:cNvSpPr txBox="1">
            <a:spLocks/>
          </p:cNvSpPr>
          <p:nvPr/>
        </p:nvSpPr>
        <p:spPr>
          <a:xfrm>
            <a:off x="401481" y="174864"/>
            <a:ext cx="5389129" cy="6772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>
                <a:solidFill>
                  <a:srgbClr val="E12726"/>
                </a:solidFill>
              </a:rPr>
            </a:br>
            <a:r>
              <a:rPr lang="en-US" dirty="0">
                <a:solidFill>
                  <a:srgbClr val="E12726"/>
                </a:solidFill>
              </a:rPr>
              <a:t>energy</a:t>
            </a:r>
            <a:endParaRPr lang="en-IN" dirty="0">
              <a:solidFill>
                <a:srgbClr val="E12726"/>
              </a:solidFill>
            </a:endParaRPr>
          </a:p>
        </p:txBody>
      </p:sp>
      <p:sp>
        <p:nvSpPr>
          <p:cNvPr id="35" name="Callout: Bent Line with No Border 34">
            <a:extLst>
              <a:ext uri="{FF2B5EF4-FFF2-40B4-BE49-F238E27FC236}">
                <a16:creationId xmlns:a16="http://schemas.microsoft.com/office/drawing/2014/main" id="{EAEF78C3-DE60-460D-9739-AE36F3F0909F}"/>
              </a:ext>
            </a:extLst>
          </p:cNvPr>
          <p:cNvSpPr/>
          <p:nvPr/>
        </p:nvSpPr>
        <p:spPr>
          <a:xfrm>
            <a:off x="10051324" y="4469609"/>
            <a:ext cx="2041737" cy="828897"/>
          </a:xfrm>
          <a:prstGeom prst="callout2">
            <a:avLst>
              <a:gd name="adj1" fmla="val 127295"/>
              <a:gd name="adj2" fmla="val -30424"/>
              <a:gd name="adj3" fmla="val 124674"/>
              <a:gd name="adj4" fmla="val -47697"/>
              <a:gd name="adj5" fmla="val 120163"/>
              <a:gd name="adj6" fmla="val -78892"/>
            </a:avLst>
          </a:prstGeom>
          <a:noFill/>
          <a:ln w="31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Headings)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D2EB9-2339-422B-BA7F-642CAE60810A}"/>
              </a:ext>
            </a:extLst>
          </p:cNvPr>
          <p:cNvSpPr txBox="1"/>
          <p:nvPr/>
        </p:nvSpPr>
        <p:spPr>
          <a:xfrm>
            <a:off x="9375429" y="5413180"/>
            <a:ext cx="1351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MY COMPLEX</a:t>
            </a:r>
          </a:p>
        </p:txBody>
      </p:sp>
      <p:sp>
        <p:nvSpPr>
          <p:cNvPr id="44" name="Callout: Bent Line with No Border 43">
            <a:extLst>
              <a:ext uri="{FF2B5EF4-FFF2-40B4-BE49-F238E27FC236}">
                <a16:creationId xmlns:a16="http://schemas.microsoft.com/office/drawing/2014/main" id="{11241A68-6AE9-4D59-B6C4-A0E985C872E3}"/>
              </a:ext>
            </a:extLst>
          </p:cNvPr>
          <p:cNvSpPr/>
          <p:nvPr/>
        </p:nvSpPr>
        <p:spPr>
          <a:xfrm>
            <a:off x="9622610" y="4656192"/>
            <a:ext cx="2041737" cy="828897"/>
          </a:xfrm>
          <a:prstGeom prst="callout2">
            <a:avLst>
              <a:gd name="adj1" fmla="val 166792"/>
              <a:gd name="adj2" fmla="val -54635"/>
              <a:gd name="adj3" fmla="val 150996"/>
              <a:gd name="adj4" fmla="val -62581"/>
              <a:gd name="adj5" fmla="val 119123"/>
              <a:gd name="adj6" fmla="val -80582"/>
            </a:avLst>
          </a:prstGeom>
          <a:noFill/>
          <a:ln w="31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Headings)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C87A1E-7CBB-48D8-BB9B-7FA4FD7A06A9}"/>
              </a:ext>
            </a:extLst>
          </p:cNvPr>
          <p:cNvSpPr txBox="1"/>
          <p:nvPr/>
        </p:nvSpPr>
        <p:spPr>
          <a:xfrm>
            <a:off x="8469704" y="5944796"/>
            <a:ext cx="1351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SON LNG</a:t>
            </a:r>
          </a:p>
        </p:txBody>
      </p:sp>
      <p:sp>
        <p:nvSpPr>
          <p:cNvPr id="46" name="Callout: Bent Line with No Border 45">
            <a:extLst>
              <a:ext uri="{FF2B5EF4-FFF2-40B4-BE49-F238E27FC236}">
                <a16:creationId xmlns:a16="http://schemas.microsoft.com/office/drawing/2014/main" id="{789BEFE9-4D7E-4F09-A720-7A6348D42895}"/>
              </a:ext>
            </a:extLst>
          </p:cNvPr>
          <p:cNvSpPr/>
          <p:nvPr/>
        </p:nvSpPr>
        <p:spPr>
          <a:xfrm>
            <a:off x="9828588" y="4618179"/>
            <a:ext cx="2041737" cy="828897"/>
          </a:xfrm>
          <a:prstGeom prst="callout2">
            <a:avLst>
              <a:gd name="adj1" fmla="val 149227"/>
              <a:gd name="adj2" fmla="val -64388"/>
              <a:gd name="adj3" fmla="val 137466"/>
              <a:gd name="adj4" fmla="val -72721"/>
              <a:gd name="adj5" fmla="val 110787"/>
              <a:gd name="adj6" fmla="val -91540"/>
            </a:avLst>
          </a:prstGeom>
          <a:noFill/>
          <a:ln w="31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Headings)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86D830-D64C-46FE-A71E-E646686049A7}"/>
              </a:ext>
            </a:extLst>
          </p:cNvPr>
          <p:cNvSpPr txBox="1"/>
          <p:nvPr/>
        </p:nvSpPr>
        <p:spPr>
          <a:xfrm>
            <a:off x="8469705" y="5739428"/>
            <a:ext cx="1351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NHON TRACH 3 &amp; 4</a:t>
            </a:r>
          </a:p>
        </p:txBody>
      </p:sp>
      <p:sp>
        <p:nvSpPr>
          <p:cNvPr id="48" name="Callout: Bent Line with No Border 47">
            <a:extLst>
              <a:ext uri="{FF2B5EF4-FFF2-40B4-BE49-F238E27FC236}">
                <a16:creationId xmlns:a16="http://schemas.microsoft.com/office/drawing/2014/main" id="{D9079263-04E1-47A8-B425-1BD9ECE37E3B}"/>
              </a:ext>
            </a:extLst>
          </p:cNvPr>
          <p:cNvSpPr/>
          <p:nvPr/>
        </p:nvSpPr>
        <p:spPr>
          <a:xfrm>
            <a:off x="5921035" y="-454370"/>
            <a:ext cx="2042807" cy="760356"/>
          </a:xfrm>
          <a:prstGeom prst="callout2">
            <a:avLst>
              <a:gd name="adj1" fmla="val 357693"/>
              <a:gd name="adj2" fmla="val 79748"/>
              <a:gd name="adj3" fmla="val 245092"/>
              <a:gd name="adj4" fmla="val 139667"/>
              <a:gd name="adj5" fmla="val 244369"/>
              <a:gd name="adj6" fmla="val 182434"/>
            </a:avLst>
          </a:prstGeom>
          <a:noFill/>
          <a:ln w="31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Headings)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AAE5F0-64EB-48A9-BA06-B5D4F7EDBD13}"/>
              </a:ext>
            </a:extLst>
          </p:cNvPr>
          <p:cNvSpPr txBox="1"/>
          <p:nvPr/>
        </p:nvSpPr>
        <p:spPr>
          <a:xfrm>
            <a:off x="8238787" y="1212510"/>
            <a:ext cx="2947189" cy="23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TINH LNG (VUNG ANG)</a:t>
            </a:r>
          </a:p>
        </p:txBody>
      </p:sp>
      <p:sp>
        <p:nvSpPr>
          <p:cNvPr id="43" name="Callout: Bent Line with No Border 42">
            <a:extLst>
              <a:ext uri="{FF2B5EF4-FFF2-40B4-BE49-F238E27FC236}">
                <a16:creationId xmlns:a16="http://schemas.microsoft.com/office/drawing/2014/main" id="{D48D6EDA-FB3A-468E-8C15-7519B99372BB}"/>
              </a:ext>
            </a:extLst>
          </p:cNvPr>
          <p:cNvSpPr/>
          <p:nvPr/>
        </p:nvSpPr>
        <p:spPr>
          <a:xfrm>
            <a:off x="5087108" y="5207532"/>
            <a:ext cx="2041737" cy="828897"/>
          </a:xfrm>
          <a:prstGeom prst="callout2">
            <a:avLst>
              <a:gd name="adj1" fmla="val 60702"/>
              <a:gd name="adj2" fmla="val 32399"/>
              <a:gd name="adj3" fmla="val 61080"/>
              <a:gd name="adj4" fmla="val 64068"/>
              <a:gd name="adj5" fmla="val 123593"/>
              <a:gd name="adj6" fmla="val 110264"/>
            </a:avLst>
          </a:prstGeom>
          <a:noFill/>
          <a:ln w="3175">
            <a:solidFill>
              <a:srgbClr val="4A92FF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llout: Bent Line with No Border 52">
            <a:extLst>
              <a:ext uri="{FF2B5EF4-FFF2-40B4-BE49-F238E27FC236}">
                <a16:creationId xmlns:a16="http://schemas.microsoft.com/office/drawing/2014/main" id="{EA76A2C7-894E-4291-AD82-28C211A3DD4B}"/>
              </a:ext>
            </a:extLst>
          </p:cNvPr>
          <p:cNvSpPr/>
          <p:nvPr/>
        </p:nvSpPr>
        <p:spPr>
          <a:xfrm>
            <a:off x="9555554" y="3123146"/>
            <a:ext cx="2041737" cy="828897"/>
          </a:xfrm>
          <a:prstGeom prst="callout2">
            <a:avLst>
              <a:gd name="adj1" fmla="val 33643"/>
              <a:gd name="adj2" fmla="val 31977"/>
              <a:gd name="adj3" fmla="val 85016"/>
              <a:gd name="adj4" fmla="val -16207"/>
              <a:gd name="adj5" fmla="val 104860"/>
              <a:gd name="adj6" fmla="val -35076"/>
            </a:avLst>
          </a:prstGeom>
          <a:noFill/>
          <a:ln w="3175">
            <a:solidFill>
              <a:srgbClr val="4A92FF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llout: Bent Line with No Border 54">
            <a:extLst>
              <a:ext uri="{FF2B5EF4-FFF2-40B4-BE49-F238E27FC236}">
                <a16:creationId xmlns:a16="http://schemas.microsoft.com/office/drawing/2014/main" id="{A564A2EA-C524-4085-98EA-F99570306C63}"/>
              </a:ext>
            </a:extLst>
          </p:cNvPr>
          <p:cNvSpPr/>
          <p:nvPr/>
        </p:nvSpPr>
        <p:spPr>
          <a:xfrm>
            <a:off x="7258373" y="4065262"/>
            <a:ext cx="2041737" cy="828897"/>
          </a:xfrm>
          <a:prstGeom prst="callout2">
            <a:avLst>
              <a:gd name="adj1" fmla="val 33643"/>
              <a:gd name="adj2" fmla="val 31977"/>
              <a:gd name="adj3" fmla="val 130807"/>
              <a:gd name="adj4" fmla="val 36888"/>
              <a:gd name="adj5" fmla="val 194014"/>
              <a:gd name="adj6" fmla="val 40411"/>
            </a:avLst>
          </a:prstGeom>
          <a:noFill/>
          <a:ln w="3175">
            <a:solidFill>
              <a:srgbClr val="4A92FF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llout: Bent Line with No Border 55">
            <a:extLst>
              <a:ext uri="{FF2B5EF4-FFF2-40B4-BE49-F238E27FC236}">
                <a16:creationId xmlns:a16="http://schemas.microsoft.com/office/drawing/2014/main" id="{0C397EE8-033E-43B1-B64E-CEEE39029A67}"/>
              </a:ext>
            </a:extLst>
          </p:cNvPr>
          <p:cNvSpPr/>
          <p:nvPr/>
        </p:nvSpPr>
        <p:spPr>
          <a:xfrm>
            <a:off x="6307449" y="4604561"/>
            <a:ext cx="2041737" cy="828897"/>
          </a:xfrm>
          <a:prstGeom prst="callout2">
            <a:avLst>
              <a:gd name="adj1" fmla="val 33643"/>
              <a:gd name="adj2" fmla="val 31977"/>
              <a:gd name="adj3" fmla="val 82240"/>
              <a:gd name="adj4" fmla="val 49563"/>
              <a:gd name="adj5" fmla="val 155855"/>
              <a:gd name="adj6" fmla="val 75620"/>
            </a:avLst>
          </a:prstGeom>
          <a:noFill/>
          <a:ln w="3175">
            <a:solidFill>
              <a:srgbClr val="4A92FF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llout: Bent Line with No Border 56">
            <a:extLst>
              <a:ext uri="{FF2B5EF4-FFF2-40B4-BE49-F238E27FC236}">
                <a16:creationId xmlns:a16="http://schemas.microsoft.com/office/drawing/2014/main" id="{99BB26BF-F8AA-4396-AB70-E2E58F46D483}"/>
              </a:ext>
            </a:extLst>
          </p:cNvPr>
          <p:cNvSpPr/>
          <p:nvPr/>
        </p:nvSpPr>
        <p:spPr>
          <a:xfrm>
            <a:off x="5970169" y="2104404"/>
            <a:ext cx="2041737" cy="828897"/>
          </a:xfrm>
          <a:prstGeom prst="callout2">
            <a:avLst>
              <a:gd name="adj1" fmla="val 205360"/>
              <a:gd name="adj2" fmla="val 58876"/>
              <a:gd name="adj3" fmla="val 204698"/>
              <a:gd name="adj4" fmla="val 80546"/>
              <a:gd name="adj5" fmla="val 387933"/>
              <a:gd name="adj6" fmla="val 138573"/>
            </a:avLst>
          </a:prstGeom>
          <a:noFill/>
          <a:ln w="3175">
            <a:solidFill>
              <a:srgbClr val="4A92FF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llout: Bent Line with No Border 57">
            <a:extLst>
              <a:ext uri="{FF2B5EF4-FFF2-40B4-BE49-F238E27FC236}">
                <a16:creationId xmlns:a16="http://schemas.microsoft.com/office/drawing/2014/main" id="{A4792790-78B5-46AE-88D8-F0AD63F37D02}"/>
              </a:ext>
            </a:extLst>
          </p:cNvPr>
          <p:cNvSpPr/>
          <p:nvPr/>
        </p:nvSpPr>
        <p:spPr>
          <a:xfrm>
            <a:off x="5095940" y="5854239"/>
            <a:ext cx="2041737" cy="828897"/>
          </a:xfrm>
          <a:prstGeom prst="callout2">
            <a:avLst>
              <a:gd name="adj1" fmla="val 33643"/>
              <a:gd name="adj2" fmla="val 31977"/>
              <a:gd name="adj3" fmla="val 41306"/>
              <a:gd name="adj4" fmla="val 63223"/>
              <a:gd name="adj5" fmla="val 54906"/>
              <a:gd name="adj6" fmla="val 106462"/>
            </a:avLst>
          </a:prstGeom>
          <a:noFill/>
          <a:ln w="3175">
            <a:solidFill>
              <a:srgbClr val="4A92FF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3B8748-32A9-42E8-B612-2E907E098327}"/>
              </a:ext>
            </a:extLst>
          </p:cNvPr>
          <p:cNvSpPr txBox="1"/>
          <p:nvPr/>
        </p:nvSpPr>
        <p:spPr>
          <a:xfrm>
            <a:off x="9110027" y="3039196"/>
            <a:ext cx="217669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A9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BINH DINH OFFSHORE WIND PROJECTS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443885-9E3D-4511-B347-A2F4DC3FF9EB}"/>
              </a:ext>
            </a:extLst>
          </p:cNvPr>
          <p:cNvSpPr txBox="1"/>
          <p:nvPr/>
        </p:nvSpPr>
        <p:spPr>
          <a:xfrm>
            <a:off x="9282143" y="4398733"/>
            <a:ext cx="217669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A9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 THUAN OFFSHORE WIND PROJECT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BF4B85-F23A-408E-939B-B12A39164943}"/>
              </a:ext>
            </a:extLst>
          </p:cNvPr>
          <p:cNvSpPr txBox="1"/>
          <p:nvPr/>
        </p:nvSpPr>
        <p:spPr>
          <a:xfrm>
            <a:off x="6043898" y="3437082"/>
            <a:ext cx="217669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A9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BINH THUAN OFFSHORE WIND PROJECTS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C16192-2413-4170-93AE-D517BF9A5C05}"/>
              </a:ext>
            </a:extLst>
          </p:cNvPr>
          <p:cNvSpPr txBox="1"/>
          <p:nvPr/>
        </p:nvSpPr>
        <p:spPr>
          <a:xfrm>
            <a:off x="5940644" y="4172182"/>
            <a:ext cx="217669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A9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RIA VUNG TAU OFFSHORE WIND PROJECT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09D5A1-36E6-4828-BE93-DF23E8F36182}"/>
              </a:ext>
            </a:extLst>
          </p:cNvPr>
          <p:cNvSpPr txBox="1"/>
          <p:nvPr/>
        </p:nvSpPr>
        <p:spPr>
          <a:xfrm>
            <a:off x="5896572" y="4544507"/>
            <a:ext cx="217669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A9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TRE OFFSHORE WIND PROJECT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7F0E11-B43E-4610-B615-5220634AEDF8}"/>
              </a:ext>
            </a:extLst>
          </p:cNvPr>
          <p:cNvSpPr txBox="1"/>
          <p:nvPr/>
        </p:nvSpPr>
        <p:spPr>
          <a:xfrm>
            <a:off x="4577023" y="5366151"/>
            <a:ext cx="217669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A9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 LIEU OFFSHORE WIND PROJECT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EDF1BB-863E-4891-ABC4-BC677467DEC8}"/>
              </a:ext>
            </a:extLst>
          </p:cNvPr>
          <p:cNvSpPr txBox="1"/>
          <p:nvPr/>
        </p:nvSpPr>
        <p:spPr>
          <a:xfrm>
            <a:off x="4584456" y="5783140"/>
            <a:ext cx="217669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4A9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MAU OFFSHORE WIND PROJECT</a:t>
            </a:r>
          </a:p>
        </p:txBody>
      </p:sp>
    </p:spTree>
    <p:extLst>
      <p:ext uri="{BB962C8B-B14F-4D97-AF65-F5344CB8AC3E}">
        <p14:creationId xmlns:p14="http://schemas.microsoft.com/office/powerpoint/2010/main" val="27684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977" y="4944113"/>
            <a:ext cx="9258523" cy="119887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Export opportunities: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LNG supply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Conventional power transmission equipment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Smart Grid technology to increase network stability and efficiency in system operation </a:t>
            </a:r>
          </a:p>
          <a:p>
            <a:pPr marL="0" indent="0">
              <a:buNone/>
            </a:pPr>
            <a:endParaRPr lang="en-US" dirty="0"/>
          </a:p>
          <a:p>
            <a:pPr lvl="0">
              <a:buClr>
                <a:srgbClr val="E127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127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CCB7271-1F25-4C8B-A3A2-CEE5A997EDC0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A9C426-F9F7-4433-AE87-6C4A99EE5C6B}"/>
              </a:ext>
            </a:extLst>
          </p:cNvPr>
          <p:cNvSpPr txBox="1">
            <a:spLocks/>
          </p:cNvSpPr>
          <p:nvPr/>
        </p:nvSpPr>
        <p:spPr>
          <a:xfrm>
            <a:off x="865466" y="147403"/>
            <a:ext cx="10461068" cy="76345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E12726"/>
                </a:solidFill>
              </a:rPr>
              <a:t>energy</a:t>
            </a:r>
            <a:endParaRPr lang="en-IN" dirty="0">
              <a:solidFill>
                <a:srgbClr val="E1272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84729-0D68-4309-BD5D-BE3EF02D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77" y="1137417"/>
            <a:ext cx="7747446" cy="385896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DBA6F5-CF5E-463E-B4BD-A6CFF5ABF335}"/>
              </a:ext>
            </a:extLst>
          </p:cNvPr>
          <p:cNvSpPr txBox="1">
            <a:spLocks/>
          </p:cNvSpPr>
          <p:nvPr/>
        </p:nvSpPr>
        <p:spPr>
          <a:xfrm>
            <a:off x="3042207" y="983748"/>
            <a:ext cx="6543117" cy="307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Vietnam – Value of Power Infrastructure Sub-Sectors,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USDmn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910854"/>
            <a:ext cx="10461068" cy="5283469"/>
          </a:xfrm>
        </p:spPr>
        <p:txBody>
          <a:bodyPr/>
          <a:lstStyle/>
          <a:p>
            <a:pPr lvl="0"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Electricity Demand under PDP-8 is marginally lower than PDP7R Forecasts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Peak – 8.3%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Energy Growth – 6.5%</a:t>
            </a:r>
          </a:p>
          <a:p>
            <a:pPr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Declining Interest in Coal – Increasing Focus on Gas and Renewables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Coal is still in the mix</a:t>
            </a:r>
          </a:p>
          <a:p>
            <a:pPr lvl="2">
              <a:buClr>
                <a:srgbClr val="E12726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 coal capacity 20GW</a:t>
            </a:r>
          </a:p>
          <a:p>
            <a:pPr lvl="2">
              <a:buClr>
                <a:srgbClr val="E12726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Capacity – 9GW by 2025 and 8GW planned in next 5 years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Move to Gas – 20 GW new gas-based capacity through 2030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 with the wind – Less than 1GW today – 11 GW by 2025 and 18 GW by 2030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Planned solar capacity nearly been reached – 18.6 GW by 2030 (at 16.6 GW)</a:t>
            </a:r>
          </a:p>
          <a:p>
            <a:pPr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Creation of new Power Infrastructure Procurement Agency under MOIT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CCB7271-1F25-4C8B-A3A2-CEE5A997EDC0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A9C426-F9F7-4433-AE87-6C4A99EE5C6B}"/>
              </a:ext>
            </a:extLst>
          </p:cNvPr>
          <p:cNvSpPr txBox="1">
            <a:spLocks/>
          </p:cNvSpPr>
          <p:nvPr/>
        </p:nvSpPr>
        <p:spPr>
          <a:xfrm>
            <a:off x="865466" y="147403"/>
            <a:ext cx="10461068" cy="76345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E12726"/>
                </a:solidFill>
              </a:rPr>
              <a:t>Key Messages ON pdp8</a:t>
            </a:r>
            <a:endParaRPr lang="en-IN" dirty="0">
              <a:solidFill>
                <a:srgbClr val="E12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910854"/>
            <a:ext cx="10461068" cy="5283469"/>
          </a:xfrm>
        </p:spPr>
        <p:txBody>
          <a:bodyPr/>
          <a:lstStyle/>
          <a:p>
            <a:pPr lvl="0"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Power Shortages in Short-Term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Delays of implementation of projects and decision making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Delays of transmission lines</a:t>
            </a:r>
          </a:p>
          <a:p>
            <a:pPr lvl="1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Particularly in the north </a:t>
            </a:r>
          </a:p>
          <a:p>
            <a:pPr marL="457200" lvl="1" indent="0">
              <a:buClr>
                <a:srgbClr val="E12726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of Grid Infrastructure Unable to Keep Pace with Renewables</a:t>
            </a:r>
          </a:p>
          <a:p>
            <a:pPr marL="0" indent="0">
              <a:buClr>
                <a:srgbClr val="E12726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for Large Investment from International Community</a:t>
            </a:r>
          </a:p>
          <a:p>
            <a:pPr lvl="1">
              <a:buClr>
                <a:srgbClr val="E12726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$133.3 billion USD from 2021-2030</a:t>
            </a:r>
          </a:p>
          <a:p>
            <a:pPr lvl="2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$100.4 billion for generation</a:t>
            </a:r>
          </a:p>
          <a:p>
            <a:pPr lvl="2">
              <a:buClr>
                <a:srgbClr val="E12726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$32.9 billion for transmission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CCB7271-1F25-4C8B-A3A2-CEE5A997EDC0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A9C426-F9F7-4433-AE87-6C4A99EE5C6B}"/>
              </a:ext>
            </a:extLst>
          </p:cNvPr>
          <p:cNvSpPr txBox="1">
            <a:spLocks/>
          </p:cNvSpPr>
          <p:nvPr/>
        </p:nvSpPr>
        <p:spPr>
          <a:xfrm>
            <a:off x="865466" y="147403"/>
            <a:ext cx="10461068" cy="76345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E12726"/>
                </a:solidFill>
              </a:rPr>
              <a:t>Challenges – RELATED TO PDP8</a:t>
            </a:r>
            <a:endParaRPr lang="en-IN" dirty="0">
              <a:solidFill>
                <a:srgbClr val="E12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99" y="1129197"/>
            <a:ext cx="9258523" cy="506512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Export opportunities: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LNG supply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Conventional power transmission equipment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Efficiency &amp; Smart Grid technology 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Solar &amp; Wind</a:t>
            </a:r>
          </a:p>
          <a:p>
            <a:pPr>
              <a:buClr>
                <a:srgbClr val="E12726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E12726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Upcoming Programs: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Efficiency in Vietnam’s Infrastructure and Logistics – April 2020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Developing Vietnam’s Standards in the LNG Industry – In partnership with USTDA &amp; API</a:t>
            </a:r>
          </a:p>
          <a:p>
            <a:pPr lvl="1">
              <a:buClr>
                <a:srgbClr val="E12726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June 2020</a:t>
            </a:r>
          </a:p>
          <a:p>
            <a:pPr>
              <a:buClr>
                <a:srgbClr val="E12726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Asia EDGE Trade Mission – September 16-20</a:t>
            </a:r>
          </a:p>
          <a:p>
            <a:pPr marL="0" indent="0">
              <a:buNone/>
            </a:pPr>
            <a:endParaRPr lang="en-US" dirty="0"/>
          </a:p>
          <a:p>
            <a:pPr lvl="0">
              <a:buClr>
                <a:srgbClr val="E127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127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DCCB7271-1F25-4C8B-A3A2-CEE5A997EDC0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A9C426-F9F7-4433-AE87-6C4A99EE5C6B}"/>
              </a:ext>
            </a:extLst>
          </p:cNvPr>
          <p:cNvSpPr txBox="1">
            <a:spLocks/>
          </p:cNvSpPr>
          <p:nvPr/>
        </p:nvSpPr>
        <p:spPr>
          <a:xfrm>
            <a:off x="865466" y="147403"/>
            <a:ext cx="10461068" cy="76345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E12726"/>
                </a:solidFill>
              </a:rPr>
              <a:t>Opportunities &amp; Programming</a:t>
            </a:r>
            <a:endParaRPr lang="en-IN" dirty="0">
              <a:solidFill>
                <a:srgbClr val="E12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D5D3BB0-BB93-451C-B00A-5E4EE60FF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55" y="2183327"/>
            <a:ext cx="4914180" cy="3383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17" y="237450"/>
            <a:ext cx="10847765" cy="734763"/>
          </a:xfrm>
        </p:spPr>
        <p:txBody>
          <a:bodyPr/>
          <a:lstStyle/>
          <a:p>
            <a:pPr algn="ctr"/>
            <a:r>
              <a:rPr lang="en-US">
                <a:solidFill>
                  <a:srgbClr val="E12726"/>
                </a:solidFill>
              </a:rPr>
              <a:t>Healthcare</a:t>
            </a:r>
            <a:br>
              <a:rPr lang="en-US" dirty="0">
                <a:solidFill>
                  <a:srgbClr val="E12726"/>
                </a:solidFill>
              </a:rPr>
            </a:br>
            <a:endParaRPr lang="en-US" sz="1600">
              <a:solidFill>
                <a:srgbClr val="E12726"/>
              </a:solidFill>
              <a:latin typeface="Arial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66" y="1362384"/>
            <a:ext cx="6477582" cy="164788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dirty="0">
                <a:solidFill>
                  <a:srgbClr val="0070C0"/>
                </a:solidFill>
                <a:latin typeface="Arial"/>
                <a:cs typeface="Arial"/>
              </a:rPr>
              <a:t>Per capita income is on the rise. </a:t>
            </a:r>
            <a:endParaRPr lang="en-US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>
                <a:solidFill>
                  <a:srgbClr val="0070C0"/>
                </a:solidFill>
                <a:latin typeface="Arial"/>
                <a:cs typeface="Arial"/>
              </a:rPr>
              <a:t>Middle class expected to double by 2020 - accounting for 50% of the population.</a:t>
            </a:r>
            <a:endParaRPr lang="en-US" sz="20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>
                <a:solidFill>
                  <a:srgbClr val="0070C0"/>
                </a:solidFill>
                <a:latin typeface="Arial"/>
                <a:cs typeface="Arial"/>
              </a:rPr>
              <a:t>Affluent </a:t>
            </a:r>
            <a:r>
              <a:rPr lang="en-US" sz="2000">
                <a:solidFill>
                  <a:srgbClr val="0070C0"/>
                </a:solidFill>
                <a:latin typeface="Arial"/>
                <a:ea typeface="+mn-lt"/>
                <a:cs typeface="Arial"/>
              </a:rPr>
              <a:t>class is growing faster than any economy in the world.</a:t>
            </a:r>
            <a:endParaRPr lang="en-US" sz="200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1F6C7B-9E2F-4D37-8481-356E2CBCFDF9}"/>
              </a:ext>
            </a:extLst>
          </p:cNvPr>
          <p:cNvSpPr txBox="1"/>
          <p:nvPr/>
        </p:nvSpPr>
        <p:spPr>
          <a:xfrm>
            <a:off x="7834154" y="1360579"/>
            <a:ext cx="3689322" cy="1323439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Increasing expectations by Vietnamese citizens for the delivery of healthcare services </a:t>
            </a:r>
            <a:endParaRPr lang="en-US" sz="2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C00463-B3DF-42FD-AE66-CC3B81F20F1E}"/>
              </a:ext>
            </a:extLst>
          </p:cNvPr>
          <p:cNvSpPr txBox="1"/>
          <p:nvPr/>
        </p:nvSpPr>
        <p:spPr>
          <a:xfrm>
            <a:off x="7834153" y="4968501"/>
            <a:ext cx="3651847" cy="70788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Arial"/>
                <a:ea typeface="Calibri" panose="020F0502020204030204" pitchFamily="34" charset="0"/>
                <a:cs typeface="Arial"/>
              </a:rPr>
              <a:t>Increasing burden on the existing healthcare system </a:t>
            </a:r>
            <a:endParaRPr lang="en-US" sz="20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F6685E5-F780-4AAB-A40F-06D318D56007}"/>
              </a:ext>
            </a:extLst>
          </p:cNvPr>
          <p:cNvCxnSpPr/>
          <p:nvPr/>
        </p:nvCxnSpPr>
        <p:spPr>
          <a:xfrm>
            <a:off x="7218413" y="2251965"/>
            <a:ext cx="4443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28DCE1-B987-4DBD-AD11-5ECE49578F0C}"/>
              </a:ext>
            </a:extLst>
          </p:cNvPr>
          <p:cNvCxnSpPr/>
          <p:nvPr/>
        </p:nvCxnSpPr>
        <p:spPr>
          <a:xfrm>
            <a:off x="7200341" y="5185034"/>
            <a:ext cx="4443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E117221F-2394-401E-A6E5-FD057878559B}"/>
              </a:ext>
            </a:extLst>
          </p:cNvPr>
          <p:cNvSpPr txBox="1">
            <a:spLocks/>
          </p:cNvSpPr>
          <p:nvPr/>
        </p:nvSpPr>
        <p:spPr>
          <a:xfrm>
            <a:off x="363416" y="6462713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E67644-5336-4BD4-9C4D-700F43F2E9CF}"/>
              </a:ext>
            </a:extLst>
          </p:cNvPr>
          <p:cNvSpPr txBox="1">
            <a:spLocks/>
          </p:cNvSpPr>
          <p:nvPr/>
        </p:nvSpPr>
        <p:spPr>
          <a:xfrm>
            <a:off x="507654" y="3520508"/>
            <a:ext cx="6406411" cy="29964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Non-communicable diseases impacting people’s lives.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Percent of population enrolled in universal health is increasing.  </a:t>
            </a:r>
            <a:endParaRPr lang="en-US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Overcrowded hospitals with outdated equipment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Public hospitals rely largely on a State budget. The total budget for the health sector has </a:t>
            </a:r>
            <a:r>
              <a:rPr lang="en-US" sz="2000">
                <a:latin typeface="Arial"/>
                <a:ea typeface="Times New Roman" panose="02020603050405020304" pitchFamily="18" charset="0"/>
                <a:cs typeface="Arial"/>
              </a:rPr>
              <a:t>increased but is still too low to meet the demands.</a:t>
            </a:r>
            <a:endParaRPr lang="en-US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buClr>
                <a:srgbClr val="7030A0"/>
              </a:buClr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DFA25-B9C5-4CF2-8845-FEB83DB2FF67}"/>
              </a:ext>
            </a:extLst>
          </p:cNvPr>
          <p:cNvSpPr txBox="1"/>
          <p:nvPr/>
        </p:nvSpPr>
        <p:spPr>
          <a:xfrm>
            <a:off x="4554310" y="689882"/>
            <a:ext cx="396784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Arial"/>
                <a:cs typeface="Calibri"/>
              </a:rPr>
              <a:t>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013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D5D3BB0-BB93-451C-B00A-5E4EE60FF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44" y="2420724"/>
            <a:ext cx="3918747" cy="2686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17" y="425340"/>
            <a:ext cx="10847765" cy="7347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12726"/>
                </a:solidFill>
              </a:rPr>
              <a:t>Healthcare</a:t>
            </a:r>
            <a:br>
              <a:rPr lang="en-US" dirty="0">
                <a:solidFill>
                  <a:srgbClr val="E12726"/>
                </a:solidFill>
              </a:rPr>
            </a:br>
            <a:endParaRPr lang="en-US" sz="1600" dirty="0">
              <a:solidFill>
                <a:srgbClr val="E12726"/>
              </a:solidFill>
              <a:latin typeface="Arial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66" y="1427849"/>
            <a:ext cx="6463205" cy="477780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b="1" dirty="0">
                <a:cs typeface="Arial"/>
              </a:rPr>
              <a:t>GDP per capita is on the rise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b="1" dirty="0">
                <a:cs typeface="Arial"/>
              </a:rPr>
              <a:t>Middle and affluent class is growing rapidly</a:t>
            </a:r>
            <a:r>
              <a:rPr lang="en-US" sz="2000" dirty="0">
                <a:cs typeface="Arial"/>
              </a:rPr>
              <a:t>: C</a:t>
            </a:r>
            <a:r>
              <a:rPr lang="en-US" sz="2000" dirty="0">
                <a:ea typeface="+mn-lt"/>
                <a:cs typeface="+mn-lt"/>
              </a:rPr>
              <a:t>urrently it accounts for 13 percent of the population, is expected to reach 26 percent by 2026 </a:t>
            </a:r>
            <a:r>
              <a:rPr lang="en-US" sz="2000" dirty="0">
                <a:ea typeface="+mn-lt"/>
                <a:cs typeface="Arial"/>
              </a:rPr>
              <a:t>(The World Bank).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b="1" dirty="0">
                <a:ea typeface="+mn-lt"/>
                <a:cs typeface="Arial"/>
              </a:rPr>
              <a:t>Healthcare Facilities – public/private mix</a:t>
            </a:r>
            <a:r>
              <a:rPr lang="en-US" sz="2000" dirty="0">
                <a:ea typeface="+mn-lt"/>
                <a:cs typeface="Arial"/>
              </a:rPr>
              <a:t>:  Public hospitals are divided into three levels, central (47), provincial (419) and district (684).  182 private hospitals.</a:t>
            </a:r>
            <a:r>
              <a:rPr lang="en-US" sz="2000" b="1" dirty="0">
                <a:ea typeface="Times New Roman" panose="02020603050405020304" pitchFamily="18" charset="0"/>
                <a:cs typeface="Arial"/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b="1" dirty="0">
                <a:ea typeface="Times New Roman" panose="02020603050405020304" pitchFamily="18" charset="0"/>
                <a:cs typeface="Arial"/>
              </a:rPr>
              <a:t>Universal health enrollments increasing</a:t>
            </a:r>
            <a:r>
              <a:rPr lang="en-US" sz="2000" dirty="0">
                <a:ea typeface="Times New Roman" panose="02020603050405020304" pitchFamily="18" charset="0"/>
                <a:cs typeface="Arial"/>
              </a:rPr>
              <a:t>: More than 90% of Vietnamese people are currently covered by the National Health Insurance  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b="1" dirty="0">
                <a:ea typeface="Times New Roman" panose="02020603050405020304" pitchFamily="18" charset="0"/>
                <a:cs typeface="Arial"/>
              </a:rPr>
              <a:t>Overcrowded hospitals with outdated equipment</a:t>
            </a:r>
            <a:endParaRPr lang="en-US" sz="2000" b="1" dirty="0"/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r>
              <a:rPr lang="en-US" sz="2000" b="1" dirty="0">
                <a:ea typeface="Times New Roman" panose="02020603050405020304" pitchFamily="18" charset="0"/>
                <a:cs typeface="Arial"/>
              </a:rPr>
              <a:t>Public hospitals rely largely on a State budget</a:t>
            </a:r>
            <a:r>
              <a:rPr lang="en-US" sz="2000" dirty="0">
                <a:ea typeface="Times New Roman" panose="02020603050405020304" pitchFamily="18" charset="0"/>
                <a:cs typeface="Arial"/>
              </a:rPr>
              <a:t>. The total budget for the health sector has increased but is still too low to meet the demand.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endParaRPr lang="en-US" sz="2000" dirty="0">
              <a:ea typeface="+mn-lt"/>
              <a:cs typeface="Arial"/>
            </a:endParaRPr>
          </a:p>
          <a:p>
            <a:pPr marL="285750" indent="-285750">
              <a:spcBef>
                <a:spcPts val="600"/>
              </a:spcBef>
              <a:buClr>
                <a:srgbClr val="FF0000"/>
              </a:buClr>
            </a:pPr>
            <a:endParaRPr lang="en-US" sz="2000" dirty="0"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1F6C7B-9E2F-4D37-8481-356E2CBCFDF9}"/>
              </a:ext>
            </a:extLst>
          </p:cNvPr>
          <p:cNvSpPr txBox="1"/>
          <p:nvPr/>
        </p:nvSpPr>
        <p:spPr>
          <a:xfrm>
            <a:off x="7668557" y="1631129"/>
            <a:ext cx="3689322" cy="70788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cs typeface="Arial"/>
              </a:rPr>
              <a:t>Increased expectations for high quality healthcare services 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C00463-B3DF-42FD-AE66-CC3B81F20F1E}"/>
              </a:ext>
            </a:extLst>
          </p:cNvPr>
          <p:cNvSpPr txBox="1"/>
          <p:nvPr/>
        </p:nvSpPr>
        <p:spPr>
          <a:xfrm>
            <a:off x="7711689" y="5131786"/>
            <a:ext cx="3651847" cy="70788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ea typeface="Calibri" panose="020F0502020204030204" pitchFamily="34" charset="0"/>
                <a:cs typeface="Arial"/>
              </a:rPr>
              <a:t>Increasing burden on the existing healthcare system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28DCE1-B987-4DBD-AD11-5ECE49578F0C}"/>
              </a:ext>
            </a:extLst>
          </p:cNvPr>
          <p:cNvCxnSpPr>
            <a:cxnSpLocks/>
          </p:cNvCxnSpPr>
          <p:nvPr/>
        </p:nvCxnSpPr>
        <p:spPr>
          <a:xfrm>
            <a:off x="7090611" y="5552427"/>
            <a:ext cx="5677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48DFA25-B9C5-4CF2-8845-FEB83DB2FF67}"/>
              </a:ext>
            </a:extLst>
          </p:cNvPr>
          <p:cNvSpPr txBox="1"/>
          <p:nvPr/>
        </p:nvSpPr>
        <p:spPr>
          <a:xfrm>
            <a:off x="4112077" y="890761"/>
            <a:ext cx="396784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latin typeface="Arial"/>
                <a:cs typeface="Calibri"/>
              </a:rPr>
              <a:t>Challenges and Opportunities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1F4FC5-2EE6-48AD-8795-37BD560E04DF}"/>
              </a:ext>
            </a:extLst>
          </p:cNvPr>
          <p:cNvCxnSpPr>
            <a:cxnSpLocks/>
          </p:cNvCxnSpPr>
          <p:nvPr/>
        </p:nvCxnSpPr>
        <p:spPr>
          <a:xfrm>
            <a:off x="7090611" y="1985712"/>
            <a:ext cx="5132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3A741461-70CA-4C9E-9B52-A42F131E8509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U.S. Department of Commerce - International Trade Administration - U.S. Commercial Service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2024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0736B41B-D6EF-4329-AE9F-9721FCD487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474688" y="-23118"/>
            <a:ext cx="4717312" cy="688111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7058FF-31FF-43BC-970B-9ECF960F5EE8}"/>
              </a:ext>
            </a:extLst>
          </p:cNvPr>
          <p:cNvSpPr txBox="1">
            <a:spLocks/>
          </p:cNvSpPr>
          <p:nvPr/>
        </p:nvSpPr>
        <p:spPr>
          <a:xfrm>
            <a:off x="1844580" y="381000"/>
            <a:ext cx="5194986" cy="5069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E12726"/>
                </a:solidFill>
              </a:rPr>
              <a:t>Vietnam @ a glance</a:t>
            </a:r>
            <a:endParaRPr lang="en-US" dirty="0">
              <a:solidFill>
                <a:srgbClr val="E1272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712E8-CC56-4EF2-86AE-4EFC38A8DEE9}"/>
              </a:ext>
            </a:extLst>
          </p:cNvPr>
          <p:cNvSpPr/>
          <p:nvPr/>
        </p:nvSpPr>
        <p:spPr>
          <a:xfrm>
            <a:off x="682170" y="991104"/>
            <a:ext cx="7141029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Population: 97 million (2020 est.), ranked 15th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71% of total population&lt;65 years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Total area: 331,000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km,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Ranked 67th in the world, slightly larger than NM, but smaller than MN.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GDP: $241.3 billion (2018); ranked 6th in ASEAN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real growth rate: 6.5% (2019 est.); 7.1% (2018); 6.8% (2017) 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Per Capita GDP:  $2,730 (2019 est.); $2,551 (2018); 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8th in ASEAN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Poorest country in the world in 1990s to become a lower middle-income country with per capita income over $2,000.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Fastest growing economy in ASEAN, on par with China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Rapidly growing middle-class consumers – which spurs demand and increasing opportunities in many sectors – healthcare, education, services</a:t>
            </a:r>
          </a:p>
          <a:p>
            <a:pPr marL="0" lvl="1">
              <a:spcBef>
                <a:spcPts val="1000"/>
              </a:spcBef>
              <a:buClr>
                <a:srgbClr val="E12726"/>
              </a:buClr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E12726"/>
              </a:buClr>
            </a:pPr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IMF</a:t>
            </a:r>
          </a:p>
          <a:p>
            <a:pPr marL="0" lvl="1" defTabSz="577850">
              <a:buClr>
                <a:srgbClr val="E12726"/>
              </a:buClr>
            </a:pPr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ITA</a:t>
            </a:r>
          </a:p>
        </p:txBody>
      </p:sp>
    </p:spTree>
    <p:extLst>
      <p:ext uri="{BB962C8B-B14F-4D97-AF65-F5344CB8AC3E}">
        <p14:creationId xmlns:p14="http://schemas.microsoft.com/office/powerpoint/2010/main" val="11114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17D13A0-1056-4E8A-887D-43D42278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196" y="1368320"/>
            <a:ext cx="2466975" cy="184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1" y="212727"/>
            <a:ext cx="10834158" cy="57147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12726"/>
                </a:solidFill>
              </a:rPr>
              <a:t>Healthcare</a:t>
            </a:r>
            <a:endParaRPr lang="en-IN" dirty="0">
              <a:solidFill>
                <a:srgbClr val="E127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66" y="1259938"/>
            <a:ext cx="8358979" cy="522210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b="1" dirty="0">
                <a:ea typeface="+mn-lt"/>
                <a:cs typeface="+mn-lt"/>
              </a:rPr>
              <a:t>Increased GVN Spending</a:t>
            </a:r>
            <a:r>
              <a:rPr lang="en-US" dirty="0">
                <a:ea typeface="+mn-lt"/>
                <a:cs typeface="+mn-lt"/>
              </a:rPr>
              <a:t>: Healthcare expenditure per capita is estimated to grow 9.2% / year through 2025, reaching $184 in 2021 (around $18 billion in total spend), and $262 by 2025 </a:t>
            </a:r>
            <a:r>
              <a:rPr lang="en-US" i="1" dirty="0">
                <a:ea typeface="+mn-lt"/>
                <a:cs typeface="+mn-lt"/>
              </a:rPr>
              <a:t>(Healthcare White Book, AmCham Ho Chi Minh City, 2020).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b="1" dirty="0">
                <a:ea typeface="+mn-lt"/>
                <a:cs typeface="+mn-lt"/>
              </a:rPr>
              <a:t>Medical Devices</a:t>
            </a:r>
            <a:r>
              <a:rPr lang="en-US" dirty="0">
                <a:ea typeface="+mn-lt"/>
                <a:cs typeface="+mn-lt"/>
              </a:rPr>
              <a:t>:  Total investment in the medical device market has grown strongly, and </a:t>
            </a:r>
            <a:r>
              <a:rPr lang="en-US" b="1" dirty="0">
                <a:ea typeface="+mn-lt"/>
                <a:cs typeface="+mn-lt"/>
              </a:rPr>
              <a:t>95% of medical equip. &amp; supplies are imported</a:t>
            </a:r>
            <a:r>
              <a:rPr lang="en-US" dirty="0">
                <a:ea typeface="+mn-lt"/>
                <a:cs typeface="+mn-lt"/>
              </a:rPr>
              <a:t>. The medical device market was valued at $1.4 billion in 2019 with an average growth rate of 10.6% in the period of 2013- 2018 and is estimated to </a:t>
            </a:r>
            <a:r>
              <a:rPr lang="en-US" b="1" dirty="0">
                <a:ea typeface="+mn-lt"/>
                <a:cs typeface="+mn-lt"/>
              </a:rPr>
              <a:t>grow at 10.2%/year over the next 5 years. </a:t>
            </a:r>
          </a:p>
          <a:p>
            <a:pPr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b="1" dirty="0">
                <a:ea typeface="+mn-lt"/>
                <a:cs typeface="+mn-lt"/>
              </a:rPr>
              <a:t>Building Local Expertise, Local Hubs</a:t>
            </a:r>
            <a:r>
              <a:rPr lang="en-US" dirty="0">
                <a:ea typeface="+mn-lt"/>
                <a:cs typeface="+mn-lt"/>
              </a:rPr>
              <a:t>:  The Covid-19 pandemic exposed weaknesses in Vietnam’s healthcare supply chain and now Vietnam’s central and city government, HCMC especially, are driving to build healthcare hubs, putting significant efforts in attracting FDI. </a:t>
            </a:r>
          </a:p>
          <a:p>
            <a:pPr>
              <a:spcBef>
                <a:spcPts val="400"/>
              </a:spcBef>
              <a:buClr>
                <a:srgbClr val="FF0000"/>
              </a:buClr>
            </a:pPr>
            <a:r>
              <a:rPr lang="en-US" b="1" dirty="0">
                <a:ea typeface="+mn-lt"/>
                <a:cs typeface="+mn-lt"/>
              </a:rPr>
              <a:t>Opportunities</a:t>
            </a:r>
            <a:r>
              <a:rPr lang="en-US" dirty="0">
                <a:ea typeface="+mn-lt"/>
                <a:cs typeface="+mn-lt"/>
              </a:rPr>
              <a:t>:  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en-US" b="1" dirty="0">
                <a:ea typeface="+mn-lt"/>
                <a:cs typeface="+mn-lt"/>
              </a:rPr>
              <a:t>Infrastructure</a:t>
            </a:r>
            <a:r>
              <a:rPr lang="en-US" dirty="0">
                <a:ea typeface="+mn-lt"/>
                <a:cs typeface="+mn-lt"/>
              </a:rPr>
              <a:t>:  Private sector first, public hospitals second. 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en-US" b="1" dirty="0">
                <a:ea typeface="+mn-lt"/>
                <a:cs typeface="+mn-lt"/>
              </a:rPr>
              <a:t>Devices</a:t>
            </a:r>
            <a:r>
              <a:rPr lang="en-US" dirty="0">
                <a:ea typeface="+mn-lt"/>
                <a:cs typeface="+mn-lt"/>
              </a:rPr>
              <a:t>:  The most imported devices include Laboratory Equipment, Disease Management, and Diagnostic Imaging Equipment (X-ray, Ultrasound, Magnetic Resonance Imaging, Computed Tomography Scanners, and Equipment used for Surgery, Endoscopy, Sterilization, Testing and Medical Waste Treatment). 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09437D6-AAB8-4969-B9EA-112B006B3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269" y="4384401"/>
            <a:ext cx="2381250" cy="1590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41735-CA27-4199-8080-83FF9CC64FA9}"/>
              </a:ext>
            </a:extLst>
          </p:cNvPr>
          <p:cNvSpPr txBox="1"/>
          <p:nvPr/>
        </p:nvSpPr>
        <p:spPr>
          <a:xfrm>
            <a:off x="3972163" y="834748"/>
            <a:ext cx="45257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latin typeface="Arial"/>
                <a:cs typeface="Calibri"/>
              </a:rPr>
              <a:t>Market Size – Best Prospects</a:t>
            </a: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90C4B529-6700-40F3-B3FD-9B1914135FCE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U.S. Department of Commerce - International Trade Administration - U.S. Commercial Service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6580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1" y="370689"/>
            <a:ext cx="10834158" cy="57147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12726"/>
                </a:solidFill>
              </a:rPr>
              <a:t>Healthcare</a:t>
            </a:r>
            <a:endParaRPr lang="en-IN" dirty="0">
              <a:solidFill>
                <a:srgbClr val="E127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66" y="1259938"/>
            <a:ext cx="8358979" cy="522210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</a:pPr>
            <a:endParaRPr lang="en-US" sz="2000" i="1" dirty="0">
              <a:latin typeface="Arial"/>
              <a:ea typeface="+mn-lt"/>
              <a:cs typeface="+mn-lt"/>
            </a:endParaRPr>
          </a:p>
          <a:p>
            <a:pPr>
              <a:spcBef>
                <a:spcPts val="600"/>
              </a:spcBef>
              <a:buClr>
                <a:srgbClr val="FF0000"/>
              </a:buClr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>
              <a:buClr>
                <a:srgbClr val="7030A0"/>
              </a:buClr>
              <a:buNone/>
            </a:pPr>
            <a:r>
              <a:rPr lang="en-US" sz="2000" dirty="0">
                <a:latin typeface="Arial"/>
                <a:ea typeface="+mn-lt"/>
                <a:cs typeface="+mn-lt"/>
              </a:rPr>
              <a:t> </a:t>
            </a:r>
          </a:p>
          <a:p>
            <a:pPr marL="0" indent="0">
              <a:buNone/>
            </a:pPr>
            <a:endParaRPr lang="en-US" sz="2000" dirty="0">
              <a:latin typeface="Arial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E67644-5336-4BD4-9C4D-700F43F2E9CF}"/>
              </a:ext>
            </a:extLst>
          </p:cNvPr>
          <p:cNvSpPr txBox="1">
            <a:spLocks/>
          </p:cNvSpPr>
          <p:nvPr/>
        </p:nvSpPr>
        <p:spPr>
          <a:xfrm>
            <a:off x="378258" y="3204206"/>
            <a:ext cx="5856773" cy="33336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600"/>
              </a:spcBef>
              <a:buClr>
                <a:srgbClr val="FF0000"/>
              </a:buClr>
            </a:pPr>
            <a:endParaRPr lang="en-US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41735-CA27-4199-8080-83FF9CC64FA9}"/>
              </a:ext>
            </a:extLst>
          </p:cNvPr>
          <p:cNvSpPr txBox="1"/>
          <p:nvPr/>
        </p:nvSpPr>
        <p:spPr>
          <a:xfrm>
            <a:off x="859972" y="907371"/>
            <a:ext cx="10472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ctr">
              <a:spcBef>
                <a:spcPts val="1000"/>
              </a:spcBef>
            </a:pPr>
            <a:r>
              <a:rPr lang="en-US" i="1" dirty="0">
                <a:latin typeface="Arial"/>
                <a:cs typeface="Calibri"/>
              </a:rPr>
              <a:t>Activities, Opportunities and Programing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B7F68D-CBAC-41C4-B3E4-FACC6BEE2B53}"/>
              </a:ext>
            </a:extLst>
          </p:cNvPr>
          <p:cNvSpPr txBox="1">
            <a:spLocks/>
          </p:cNvSpPr>
          <p:nvPr/>
        </p:nvSpPr>
        <p:spPr>
          <a:xfrm>
            <a:off x="672117" y="1389566"/>
            <a:ext cx="11157143" cy="49292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Calibri"/>
                <a:ea typeface="+mn-lt"/>
                <a:cs typeface="+mn-lt"/>
              </a:rPr>
              <a:t>Commercial Diplomacy</a:t>
            </a:r>
            <a:r>
              <a:rPr lang="en-US" dirty="0">
                <a:latin typeface="Calibri"/>
                <a:ea typeface="+mn-lt"/>
                <a:cs typeface="+mn-lt"/>
              </a:rPr>
              <a:t>: 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Calibri"/>
                <a:ea typeface="+mn-lt"/>
                <a:cs typeface="+mn-lt"/>
              </a:rPr>
              <a:t>Extension of Marketing Authorization (Pharma)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Calibri"/>
                <a:ea typeface="+mn-lt"/>
                <a:cs typeface="+mn-lt"/>
              </a:rPr>
              <a:t>Certificate of Pharmaceutical Product (Pharma) 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Calibri"/>
                <a:ea typeface="+mn-lt"/>
                <a:cs typeface="+mn-lt"/>
              </a:rPr>
              <a:t>Negotiation Mechanism for Off Patient Originator (OPO) Drugs (Pharma)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Calibri"/>
                <a:ea typeface="+mn-lt"/>
                <a:cs typeface="+mn-lt"/>
              </a:rPr>
              <a:t>Declaration of U.S. manufacturer sites in the U.S. (Pharma)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Calibri"/>
                <a:ea typeface="+mn-lt"/>
                <a:cs typeface="+mn-lt"/>
              </a:rPr>
              <a:t>GMP Listing, GMP Notarization (Pharma)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Registration for Circulation of Medical Devices </a:t>
            </a:r>
            <a:r>
              <a:rPr lang="en-US" sz="1800" dirty="0">
                <a:latin typeface="Calibri"/>
                <a:ea typeface="+mn-lt"/>
                <a:cs typeface="+mn-lt"/>
              </a:rPr>
              <a:t>(Devices)</a:t>
            </a:r>
            <a:endParaRPr lang="en-US" sz="1800" dirty="0">
              <a:latin typeface="Calibri"/>
              <a:ea typeface="+mn-lt"/>
              <a:cs typeface="Calibri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Calibri"/>
                <a:ea typeface="+mn-lt"/>
                <a:cs typeface="Arial"/>
              </a:rPr>
              <a:t>Advocacy Services</a:t>
            </a:r>
            <a:r>
              <a:rPr lang="en-US" dirty="0">
                <a:latin typeface="Calibri"/>
                <a:ea typeface="+mn-lt"/>
                <a:cs typeface="Arial"/>
              </a:rPr>
              <a:t> (GVN Procurements)</a:t>
            </a:r>
            <a:endParaRPr lang="en-US" dirty="0">
              <a:latin typeface="Calibri"/>
              <a:ea typeface="+mn-lt"/>
              <a:cs typeface="+mn-lt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Calibri"/>
                <a:ea typeface="+mn-lt"/>
                <a:cs typeface="+mn-lt"/>
              </a:rPr>
              <a:t>Business Facilitation</a:t>
            </a:r>
            <a:r>
              <a:rPr lang="en-US" dirty="0">
                <a:latin typeface="Calibri"/>
                <a:ea typeface="+mn-lt"/>
                <a:cs typeface="+mn-lt"/>
              </a:rPr>
              <a:t>: All Commercial Service GKS, IPS Plus, ICP, SCP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Calibri"/>
                <a:ea typeface="+mn-lt"/>
                <a:cs typeface="+mn-lt"/>
              </a:rPr>
              <a:t>Opportunities</a:t>
            </a:r>
            <a:r>
              <a:rPr lang="en-US" dirty="0">
                <a:latin typeface="Calibri"/>
                <a:ea typeface="+mn-lt"/>
                <a:cs typeface="+mn-lt"/>
              </a:rPr>
              <a:t>: </a:t>
            </a:r>
            <a:endParaRPr lang="en-US" sz="1600" dirty="0">
              <a:latin typeface="Calibri"/>
              <a:ea typeface="+mn-lt"/>
              <a:cs typeface="+mn-lt"/>
            </a:endParaRP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Virtual Trade Mission</a:t>
            </a:r>
            <a:r>
              <a:rPr lang="en-US" sz="1800" dirty="0">
                <a:latin typeface="Calibri"/>
                <a:ea typeface="+mn-lt"/>
                <a:cs typeface="+mn-lt"/>
              </a:rPr>
              <a:t>:  May 2021 (May 25-28, 2021): Virtual Trade Mission for Medical Technology (Oncology, Cardiology and Health IT focus).  Vietnam, Malaysia and Thailand. </a:t>
            </a:r>
            <a:endParaRPr lang="en-US" sz="1800" dirty="0">
              <a:latin typeface="Calibri"/>
              <a:cs typeface="Calibri"/>
            </a:endParaRP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latin typeface="Calibri"/>
                <a:ea typeface="+mn-lt"/>
                <a:cs typeface="+mn-lt"/>
              </a:rPr>
              <a:t>Ho Chi Minh City</a:t>
            </a:r>
            <a:r>
              <a:rPr lang="en-US" sz="1800" dirty="0">
                <a:latin typeface="Calibri"/>
                <a:ea typeface="+mn-lt"/>
                <a:cs typeface="+mn-lt"/>
              </a:rPr>
              <a:t>:  Aggressively pushing to become a healthcare hub for Vietnam, and the Region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>
                <a:latin typeface="Calibri"/>
                <a:ea typeface="+mn-lt"/>
                <a:cs typeface="+mn-lt"/>
              </a:rPr>
              <a:t>Webinars</a:t>
            </a:r>
            <a:r>
              <a:rPr lang="en-US" sz="1800" dirty="0">
                <a:latin typeface="Calibri"/>
                <a:ea typeface="+mn-lt"/>
                <a:cs typeface="+mn-lt"/>
              </a:rPr>
              <a:t>:  Webinars to Explore and Discuss Collaboration Opportunities with Hanoi and Hai </a:t>
            </a:r>
            <a:r>
              <a:rPr lang="en-US" sz="1800" dirty="0" err="1">
                <a:latin typeface="Calibri"/>
                <a:ea typeface="+mn-lt"/>
                <a:cs typeface="+mn-lt"/>
              </a:rPr>
              <a:t>Phong</a:t>
            </a:r>
            <a:r>
              <a:rPr lang="en-US" sz="1800" dirty="0">
                <a:latin typeface="Calibri"/>
                <a:ea typeface="+mn-lt"/>
                <a:cs typeface="+mn-lt"/>
              </a:rPr>
              <a:t> City</a:t>
            </a:r>
            <a:endParaRPr lang="en-US" sz="2000" dirty="0">
              <a:latin typeface="Arial"/>
              <a:ea typeface="+mn-lt"/>
              <a:cs typeface="+mn-lt"/>
            </a:endParaRP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3A2A09E2-1695-45FB-B5F8-190B40148334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U.S. Department of Commerce - International Trade Administration - U.S. Commercial Service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0133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16" y="1368323"/>
            <a:ext cx="5034635" cy="133852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Clr>
                <a:srgbClr val="E12726"/>
              </a:buClr>
              <a:buNone/>
            </a:pPr>
            <a:r>
              <a:rPr lang="en-US" b="1" i="1">
                <a:latin typeface="Arial"/>
                <a:cs typeface="Arial"/>
              </a:rPr>
              <a:t>Twenty-six cities and provinces</a:t>
            </a:r>
          </a:p>
          <a:p>
            <a:pPr marL="285750" indent="-285750">
              <a:buClr>
                <a:srgbClr val="E127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Export opportunities: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analytics software 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E-government solutions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metering infrastructure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grid technology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street lighting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Intelligence traffic management solutions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response solutions</a:t>
            </a:r>
          </a:p>
          <a:p>
            <a:pPr marL="285750" indent="-285750"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Cybersecurity solutions</a:t>
            </a:r>
          </a:p>
          <a:p>
            <a:pPr marL="285750" indent="-285750">
              <a:buClr>
                <a:srgbClr val="E12726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id="{F5F83E2D-D6A6-4FC1-8243-77167EFADEE9}"/>
              </a:ext>
            </a:extLst>
          </p:cNvPr>
          <p:cNvSpPr txBox="1">
            <a:spLocks/>
          </p:cNvSpPr>
          <p:nvPr/>
        </p:nvSpPr>
        <p:spPr>
          <a:xfrm>
            <a:off x="363416" y="6462713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8F20C2-FF02-4733-B884-98000DEF9055}"/>
              </a:ext>
            </a:extLst>
          </p:cNvPr>
          <p:cNvGrpSpPr/>
          <p:nvPr/>
        </p:nvGrpSpPr>
        <p:grpSpPr>
          <a:xfrm>
            <a:off x="3234964" y="35987"/>
            <a:ext cx="8650802" cy="6761041"/>
            <a:chOff x="2492224" y="888351"/>
            <a:chExt cx="6893307" cy="600176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5423401-3484-4A7D-A2CC-C74E7AFC3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" t="1519" r="63085" b="2807"/>
            <a:stretch/>
          </p:blipFill>
          <p:spPr>
            <a:xfrm>
              <a:off x="5462888" y="888351"/>
              <a:ext cx="2731966" cy="555205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8B7A00-6E3C-418D-8958-25D771146F29}"/>
                </a:ext>
              </a:extLst>
            </p:cNvPr>
            <p:cNvSpPr txBox="1"/>
            <p:nvPr/>
          </p:nvSpPr>
          <p:spPr>
            <a:xfrm>
              <a:off x="7527021" y="1222898"/>
              <a:ext cx="710711" cy="317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Hanoi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EFDB36-C563-4F65-A613-A9EA41D8D517}"/>
                </a:ext>
              </a:extLst>
            </p:cNvPr>
            <p:cNvSpPr txBox="1"/>
            <p:nvPr/>
          </p:nvSpPr>
          <p:spPr>
            <a:xfrm>
              <a:off x="5706993" y="2956683"/>
              <a:ext cx="561329" cy="317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F9DCA6-7AAE-42C2-A342-EF0892F0522E}"/>
                </a:ext>
              </a:extLst>
            </p:cNvPr>
            <p:cNvSpPr txBox="1"/>
            <p:nvPr/>
          </p:nvSpPr>
          <p:spPr>
            <a:xfrm>
              <a:off x="7975500" y="3047530"/>
              <a:ext cx="968641" cy="317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Da Nang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1341C5-0A8D-4105-82C6-8484C0A7892E}"/>
                </a:ext>
              </a:extLst>
            </p:cNvPr>
            <p:cNvSpPr txBox="1"/>
            <p:nvPr/>
          </p:nvSpPr>
          <p:spPr>
            <a:xfrm>
              <a:off x="5558610" y="4369646"/>
              <a:ext cx="1653735" cy="317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Ho Chi Minh City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ED603F-AE35-4D69-A259-C3044FCCCF84}"/>
                </a:ext>
              </a:extLst>
            </p:cNvPr>
            <p:cNvSpPr txBox="1"/>
            <p:nvPr/>
          </p:nvSpPr>
          <p:spPr>
            <a:xfrm>
              <a:off x="5271388" y="5315207"/>
              <a:ext cx="1007702" cy="317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Can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Tho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allout: Bent Line with No Border 41">
              <a:extLst>
                <a:ext uri="{FF2B5EF4-FFF2-40B4-BE49-F238E27FC236}">
                  <a16:creationId xmlns:a16="http://schemas.microsoft.com/office/drawing/2014/main" id="{CBB1A656-232E-4C33-B7C6-7F91609E8C6C}"/>
                </a:ext>
              </a:extLst>
            </p:cNvPr>
            <p:cNvSpPr/>
            <p:nvPr/>
          </p:nvSpPr>
          <p:spPr>
            <a:xfrm>
              <a:off x="4852285" y="3035352"/>
              <a:ext cx="1337368" cy="1022693"/>
            </a:xfrm>
            <a:prstGeom prst="callout2">
              <a:avLst>
                <a:gd name="adj1" fmla="val 45124"/>
                <a:gd name="adj2" fmla="val 188525"/>
                <a:gd name="adj3" fmla="val 26204"/>
                <a:gd name="adj4" fmla="val 151254"/>
                <a:gd name="adj5" fmla="val 26499"/>
                <a:gd name="adj6" fmla="val 96702"/>
              </a:avLst>
            </a:prstGeom>
            <a:noFill/>
            <a:ln w="952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llout: Bent Line with No Border 42">
              <a:extLst>
                <a:ext uri="{FF2B5EF4-FFF2-40B4-BE49-F238E27FC236}">
                  <a16:creationId xmlns:a16="http://schemas.microsoft.com/office/drawing/2014/main" id="{8B087AD9-E69A-4F18-B21E-D7EF038CBA49}"/>
                </a:ext>
              </a:extLst>
            </p:cNvPr>
            <p:cNvSpPr/>
            <p:nvPr/>
          </p:nvSpPr>
          <p:spPr>
            <a:xfrm>
              <a:off x="4458942" y="3822038"/>
              <a:ext cx="1337368" cy="1022693"/>
            </a:xfrm>
            <a:prstGeom prst="callout2">
              <a:avLst>
                <a:gd name="adj1" fmla="val -19090"/>
                <a:gd name="adj2" fmla="val 236753"/>
                <a:gd name="adj3" fmla="val -40877"/>
                <a:gd name="adj4" fmla="val 255163"/>
                <a:gd name="adj5" fmla="val -41155"/>
                <a:gd name="adj6" fmla="val 292683"/>
              </a:avLst>
            </a:prstGeom>
            <a:noFill/>
            <a:ln w="952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allout: Bent Line with No Border 43">
              <a:extLst>
                <a:ext uri="{FF2B5EF4-FFF2-40B4-BE49-F238E27FC236}">
                  <a16:creationId xmlns:a16="http://schemas.microsoft.com/office/drawing/2014/main" id="{DE7864C7-334B-47D2-9EBF-06F453DC4450}"/>
                </a:ext>
              </a:extLst>
            </p:cNvPr>
            <p:cNvSpPr/>
            <p:nvPr/>
          </p:nvSpPr>
          <p:spPr>
            <a:xfrm>
              <a:off x="4852285" y="5316744"/>
              <a:ext cx="1337368" cy="1022693"/>
            </a:xfrm>
            <a:prstGeom prst="callout2">
              <a:avLst>
                <a:gd name="adj1" fmla="val -19090"/>
                <a:gd name="adj2" fmla="val 236753"/>
                <a:gd name="adj3" fmla="val 52824"/>
                <a:gd name="adj4" fmla="val 252202"/>
                <a:gd name="adj5" fmla="val 68147"/>
                <a:gd name="adj6" fmla="val 281241"/>
              </a:avLst>
            </a:prstGeom>
            <a:noFill/>
            <a:ln w="952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llout: Bent Line with No Border 32">
              <a:extLst>
                <a:ext uri="{FF2B5EF4-FFF2-40B4-BE49-F238E27FC236}">
                  <a16:creationId xmlns:a16="http://schemas.microsoft.com/office/drawing/2014/main" id="{F1B92B0E-39C2-46E9-A9C0-4E4E36B669A3}"/>
                </a:ext>
              </a:extLst>
            </p:cNvPr>
            <p:cNvSpPr/>
            <p:nvPr/>
          </p:nvSpPr>
          <p:spPr>
            <a:xfrm>
              <a:off x="3829592" y="5867424"/>
              <a:ext cx="1337368" cy="1022693"/>
            </a:xfrm>
            <a:prstGeom prst="callout2">
              <a:avLst>
                <a:gd name="adj1" fmla="val -19090"/>
                <a:gd name="adj2" fmla="val 236753"/>
                <a:gd name="adj3" fmla="val -94739"/>
                <a:gd name="adj4" fmla="val 227347"/>
                <a:gd name="adj5" fmla="val -108668"/>
                <a:gd name="adj6" fmla="val 192757"/>
              </a:avLst>
            </a:prstGeom>
            <a:noFill/>
            <a:ln w="952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llout: Bent Line with No Border 33">
              <a:extLst>
                <a:ext uri="{FF2B5EF4-FFF2-40B4-BE49-F238E27FC236}">
                  <a16:creationId xmlns:a16="http://schemas.microsoft.com/office/drawing/2014/main" id="{C18323D6-F451-4CBE-B429-B6560DAD3D55}"/>
                </a:ext>
              </a:extLst>
            </p:cNvPr>
            <p:cNvSpPr/>
            <p:nvPr/>
          </p:nvSpPr>
          <p:spPr>
            <a:xfrm>
              <a:off x="3593586" y="2012659"/>
              <a:ext cx="1337368" cy="1022693"/>
            </a:xfrm>
            <a:prstGeom prst="callout2">
              <a:avLst>
                <a:gd name="adj1" fmla="val -19090"/>
                <a:gd name="adj2" fmla="val 236753"/>
                <a:gd name="adj3" fmla="val -40877"/>
                <a:gd name="adj4" fmla="val 255163"/>
                <a:gd name="adj5" fmla="val -60006"/>
                <a:gd name="adj6" fmla="val 291192"/>
              </a:avLst>
            </a:prstGeom>
            <a:noFill/>
            <a:ln w="952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3722AE-C9EF-4978-A2AF-0FBEB44168E9}"/>
                </a:ext>
              </a:extLst>
            </p:cNvPr>
            <p:cNvSpPr txBox="1"/>
            <p:nvPr/>
          </p:nvSpPr>
          <p:spPr>
            <a:xfrm>
              <a:off x="8194854" y="6083327"/>
              <a:ext cx="1190678" cy="317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Trang</a:t>
              </a:r>
            </a:p>
          </p:txBody>
        </p:sp>
        <p:sp>
          <p:nvSpPr>
            <p:cNvPr id="30" name="Callout: Bent Line with No Border 29">
              <a:extLst>
                <a:ext uri="{FF2B5EF4-FFF2-40B4-BE49-F238E27FC236}">
                  <a16:creationId xmlns:a16="http://schemas.microsoft.com/office/drawing/2014/main" id="{61E877AD-1708-4E61-ABDE-FE079F9656AD}"/>
                </a:ext>
              </a:extLst>
            </p:cNvPr>
            <p:cNvSpPr/>
            <p:nvPr/>
          </p:nvSpPr>
          <p:spPr>
            <a:xfrm>
              <a:off x="2492224" y="5828090"/>
              <a:ext cx="1337368" cy="1022693"/>
            </a:xfrm>
            <a:prstGeom prst="callout2">
              <a:avLst>
                <a:gd name="adj1" fmla="val -19090"/>
                <a:gd name="adj2" fmla="val 252537"/>
                <a:gd name="adj3" fmla="val -19090"/>
                <a:gd name="adj4" fmla="val 281030"/>
                <a:gd name="adj5" fmla="val 11592"/>
                <a:gd name="adj6" fmla="val 315043"/>
              </a:avLst>
            </a:prstGeom>
            <a:noFill/>
            <a:ln w="952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904D83E3-75D7-4DB0-834B-D8E547D3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2" y="364126"/>
            <a:ext cx="4548641" cy="717137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E12726"/>
                </a:solidFill>
              </a:rPr>
            </a:br>
            <a:r>
              <a:rPr lang="en-US" dirty="0">
                <a:solidFill>
                  <a:srgbClr val="E12726"/>
                </a:solidFill>
              </a:rPr>
              <a:t>Smart Cities</a:t>
            </a:r>
            <a:endParaRPr lang="en-IN" dirty="0">
              <a:solidFill>
                <a:srgbClr val="E12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89B1-D3D7-4787-981A-69CBA119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Founded in 2007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summit held by the U.S. Department of Commerce's International Trade Administration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promote foreign direct investment to the U.S., contributing to U.S. job creation, innovation, and competitiveness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35A225-2AF5-4763-9285-6D67E46DBB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EF73AB50-8076-47E9-9E04-6383C6779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599" y="4091943"/>
            <a:ext cx="4340771" cy="197307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214EF46-9223-400F-B0D3-1A7E4F8C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2" y="1436179"/>
            <a:ext cx="4548641" cy="717137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E12726"/>
                </a:solidFill>
              </a:rPr>
            </a:br>
            <a:r>
              <a:rPr lang="en-US" dirty="0">
                <a:solidFill>
                  <a:srgbClr val="E12726"/>
                </a:solidFill>
              </a:rPr>
              <a:t>SELECT U.S.A.</a:t>
            </a:r>
            <a:endParaRPr lang="en-IN" dirty="0">
              <a:solidFill>
                <a:srgbClr val="E12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D69D7-FF65-4EB3-B28F-C2AB4948D1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80C6EB1-5396-47D9-A99D-5486AA6C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0"/>
            <a:ext cx="11465168" cy="91855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cap="all" dirty="0">
                <a:solidFill>
                  <a:srgbClr val="E12726"/>
                </a:solidFill>
              </a:rPr>
              <a:t>Doing Business in Vietnam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34F664-0ECD-4667-AA50-F00D6B5D2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03174"/>
              </p:ext>
            </p:extLst>
          </p:nvPr>
        </p:nvGraphicFramePr>
        <p:xfrm>
          <a:off x="629265" y="1335031"/>
          <a:ext cx="10579509" cy="5472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509">
                  <a:extLst>
                    <a:ext uri="{9D8B030D-6E8A-4147-A177-3AD203B41FA5}">
                      <a16:colId xmlns:a16="http://schemas.microsoft.com/office/drawing/2014/main" val="280847158"/>
                    </a:ext>
                  </a:extLst>
                </a:gridCol>
              </a:tblGrid>
              <a:tr h="589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Challenges – Structural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71750"/>
                  </a:ext>
                </a:extLst>
              </a:tr>
              <a:tr h="4882889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Underdeveloped laws &amp; regulations in many sectors, i.e. environment, healthcare, PPP etc.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Lack of government capacity to implement existing laws &amp; regulations.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Decrees issued caused “unintended” consequences.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Lack of consistency in the application of existing regulations.</a:t>
                      </a:r>
                    </a:p>
                    <a:p>
                      <a:pPr algn="l"/>
                      <a:endParaRPr lang="en-US" b="1" dirty="0"/>
                    </a:p>
                    <a:p>
                      <a:pPr algn="ctr"/>
                      <a:r>
                        <a:rPr lang="en-US" sz="2000" b="1" dirty="0"/>
                        <a:t>Challenges: Business, Social, others</a:t>
                      </a:r>
                    </a:p>
                    <a:p>
                      <a:pPr algn="l"/>
                      <a:endParaRPr lang="en-US" b="1" dirty="0"/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Insufficient talent pool at the middle-senior management level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There’s a popular perception that since opening, foreign MNCs are the primary beneficiaries of government policies/largess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Government policies to promote national champions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Weak IPR protection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Still very much a relationship driven economy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Corruption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1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0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BD44-A2E6-4E6D-AAC8-706FC86692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DBC65A5-E9B6-4E6F-8B56-CF1E18BF5D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416" y="773589"/>
            <a:ext cx="11465168" cy="4431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en-US" sz="3200" cap="all" dirty="0">
                <a:solidFill>
                  <a:srgbClr val="E12726"/>
                </a:solidFill>
                <a:latin typeface="+mj-lt"/>
              </a:rPr>
              <a:t>Final Thoughts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7DED22-DC0A-4A37-9D88-48814C384E68}"/>
              </a:ext>
            </a:extLst>
          </p:cNvPr>
          <p:cNvSpPr txBox="1">
            <a:spLocks/>
          </p:cNvSpPr>
          <p:nvPr/>
        </p:nvSpPr>
        <p:spPr>
          <a:xfrm>
            <a:off x="986971" y="1481138"/>
            <a:ext cx="1029062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555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shortcut to doing due-diligence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needs to have mid-to-long  term view 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to substantiate Vietnam strategy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substitute to having a strong local partner, local staff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  <a:buSzPct val="68000"/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with local authorities, tendering agencies and technical designed institutes</a:t>
            </a:r>
          </a:p>
          <a:p>
            <a:pPr>
              <a:buFont typeface="Wingdings" pitchFamily="2" charset="2"/>
              <a:buChar char="Ø"/>
            </a:pPr>
            <a:endParaRPr lang="en-US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519AC-7392-4C53-9E3F-08F1208B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154" y="1248338"/>
            <a:ext cx="6556248" cy="750278"/>
          </a:xfrm>
        </p:spPr>
        <p:txBody>
          <a:bodyPr/>
          <a:lstStyle/>
          <a:p>
            <a:r>
              <a:rPr lang="vi-VN" dirty="0">
                <a:solidFill>
                  <a:srgbClr val="E12726"/>
                </a:solidFill>
              </a:rPr>
              <a:t>Thank you! – Cảm ơn!</a:t>
            </a:r>
            <a:endParaRPr lang="en-US" dirty="0">
              <a:solidFill>
                <a:srgbClr val="E12726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A294210-0A3A-40B7-8019-FDFD9DA75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252" y="3309383"/>
            <a:ext cx="2056308" cy="453938"/>
          </a:xfrm>
        </p:spPr>
        <p:txBody>
          <a:bodyPr>
            <a:noAutofit/>
          </a:bodyPr>
          <a:lstStyle/>
          <a:p>
            <a:pPr marL="0" lvl="1" algn="l"/>
            <a:r>
              <a:rPr lang="en-US" altLang="zh-CN" sz="1800" dirty="0"/>
              <a:t>+84-24-3850-5199</a:t>
            </a:r>
            <a:endParaRPr lang="en-IN" sz="1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BAD79F-DC94-4F5D-8A43-C69B1B4266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04448" y="4903457"/>
            <a:ext cx="3638674" cy="453938"/>
          </a:xfrm>
        </p:spPr>
        <p:txBody>
          <a:bodyPr/>
          <a:lstStyle/>
          <a:p>
            <a:r>
              <a:rPr lang="en-US" dirty="0"/>
              <a:t>http://trade.gov/vietnam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292FC-A7D0-4C13-8ADD-E87719AE71EA}"/>
              </a:ext>
            </a:extLst>
          </p:cNvPr>
          <p:cNvSpPr/>
          <p:nvPr/>
        </p:nvSpPr>
        <p:spPr>
          <a:xfrm>
            <a:off x="4795077" y="2498699"/>
            <a:ext cx="1675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Contact us at: </a:t>
            </a:r>
            <a:endParaRPr lang="en-US" sz="2000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FD8B55B-7F61-4DF0-8C97-120853AA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154" y="3302995"/>
            <a:ext cx="341752" cy="391060"/>
          </a:xfrm>
          <a:prstGeom prst="rect">
            <a:avLst/>
          </a:prstGeom>
        </p:spPr>
      </p:pic>
      <p:sp>
        <p:nvSpPr>
          <p:cNvPr id="17" name="Subtitle 7">
            <a:extLst>
              <a:ext uri="{FF2B5EF4-FFF2-40B4-BE49-F238E27FC236}">
                <a16:creationId xmlns:a16="http://schemas.microsoft.com/office/drawing/2014/main" id="{AC766307-A7A3-46F3-BF15-865B4775DD07}"/>
              </a:ext>
            </a:extLst>
          </p:cNvPr>
          <p:cNvSpPr txBox="1">
            <a:spLocks/>
          </p:cNvSpPr>
          <p:nvPr/>
        </p:nvSpPr>
        <p:spPr>
          <a:xfrm>
            <a:off x="5653256" y="4114730"/>
            <a:ext cx="3394031" cy="413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en-US" altLang="zh-CN" sz="1800" dirty="0"/>
              <a:t>Ryan.Hollowell@trade.gov</a:t>
            </a:r>
            <a:endParaRPr lang="en-IN" sz="1800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403330C-E744-4D71-9E5F-B593308DEA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9077" r="29077"/>
          <a:stretch>
            <a:fillRect/>
          </a:stretch>
        </p:blipFill>
        <p:spPr>
          <a:xfrm>
            <a:off x="0" y="0"/>
            <a:ext cx="4424363" cy="6858000"/>
          </a:xfrm>
        </p:spPr>
      </p:pic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2298DB-4E35-4BE7-9D92-5FC16EC491E9}"/>
              </a:ext>
            </a:extLst>
          </p:cNvPr>
          <p:cNvSpPr/>
          <p:nvPr/>
        </p:nvSpPr>
        <p:spPr>
          <a:xfrm>
            <a:off x="363416" y="1428352"/>
            <a:ext cx="37353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Vietnamese living in extreme poverty fell to a mere 3% by 2012, down from half the population in the early 1990s. (source: World Bank)</a:t>
            </a: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HCMC is the economic engine of the country – 10% GDP growth in 2016.</a:t>
            </a: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HCMC is key region for Vietnam’s inward FDI, manufacturing and export activity. 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1A657B02-AB88-48DF-85F1-DCED4842D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384544"/>
              </p:ext>
            </p:extLst>
          </p:nvPr>
        </p:nvGraphicFramePr>
        <p:xfrm>
          <a:off x="4611337" y="1347670"/>
          <a:ext cx="6851175" cy="419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1986BDC-283D-413D-8AAA-458779C97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86527"/>
              </p:ext>
            </p:extLst>
          </p:nvPr>
        </p:nvGraphicFramePr>
        <p:xfrm>
          <a:off x="4772701" y="5540189"/>
          <a:ext cx="4998876" cy="63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438">
                  <a:extLst>
                    <a:ext uri="{9D8B030D-6E8A-4147-A177-3AD203B41FA5}">
                      <a16:colId xmlns:a16="http://schemas.microsoft.com/office/drawing/2014/main" val="1507776757"/>
                    </a:ext>
                  </a:extLst>
                </a:gridCol>
                <a:gridCol w="2499438">
                  <a:extLst>
                    <a:ext uri="{9D8B030D-6E8A-4147-A177-3AD203B41FA5}">
                      <a16:colId xmlns:a16="http://schemas.microsoft.com/office/drawing/2014/main" val="4257980403"/>
                    </a:ext>
                  </a:extLst>
                </a:gridCol>
              </a:tblGrid>
              <a:tr h="61774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b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</a:t>
                      </a:r>
                    </a:p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© Statista 2019</a:t>
                      </a:r>
                    </a:p>
                  </a:txBody>
                  <a:tcPr marL="87776" marR="87776" marT="43889" marB="438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Information</a:t>
                      </a:r>
                      <a:b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Vietnam, IMF</a:t>
                      </a:r>
                    </a:p>
                  </a:txBody>
                  <a:tcPr marL="87776" marR="87776" marT="43889" marB="438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03603"/>
                  </a:ext>
                </a:extLst>
              </a:tr>
            </a:tbl>
          </a:graphicData>
        </a:graphic>
      </p:graphicFrame>
      <p:sp>
        <p:nvSpPr>
          <p:cNvPr id="37" name="Title 1">
            <a:extLst>
              <a:ext uri="{FF2B5EF4-FFF2-40B4-BE49-F238E27FC236}">
                <a16:creationId xmlns:a16="http://schemas.microsoft.com/office/drawing/2014/main" id="{538752C8-2619-41AF-95E2-651AE70C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65707"/>
            <a:ext cx="6123166" cy="1114784"/>
          </a:xfrm>
        </p:spPr>
        <p:txBody>
          <a:bodyPr/>
          <a:lstStyle/>
          <a:p>
            <a:r>
              <a:rPr lang="en-US" dirty="0">
                <a:solidFill>
                  <a:srgbClr val="E12726"/>
                </a:solidFill>
              </a:rPr>
              <a:t>Vietnam Market Overview Country Snapshot</a:t>
            </a:r>
            <a:endParaRPr lang="en-IN" dirty="0">
              <a:solidFill>
                <a:srgbClr val="E12726"/>
              </a:solidFill>
            </a:endParaRP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F480E630-3584-487D-80C3-F25AF5AAEEB7}"/>
              </a:ext>
            </a:extLst>
          </p:cNvPr>
          <p:cNvSpPr txBox="1">
            <a:spLocks/>
          </p:cNvSpPr>
          <p:nvPr/>
        </p:nvSpPr>
        <p:spPr>
          <a:xfrm>
            <a:off x="363416" y="6448645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86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2298DB-4E35-4BE7-9D92-5FC16EC491E9}"/>
              </a:ext>
            </a:extLst>
          </p:cNvPr>
          <p:cNvSpPr/>
          <p:nvPr/>
        </p:nvSpPr>
        <p:spPr>
          <a:xfrm>
            <a:off x="363416" y="1485015"/>
            <a:ext cx="3735365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Middle class expected to double by 2020 – accounting for 50% of the population. (source: Boston Consulting Group)</a:t>
            </a: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Affluent class is growing faster than any economy in the world. (source: Knight Frank’s Wealth Report)</a:t>
            </a: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7% increase in consumer spending. (source: BMI Research)</a:t>
            </a: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12726"/>
              </a:buClr>
              <a:buFont typeface="Arial" panose="020B0604020202020204" pitchFamily="34" charset="0"/>
              <a:buChar char="•"/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Opportunities for U.S. education, travel/tourism, franchising and consumer goods. 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38752C8-2619-41AF-95E2-651AE70C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63043"/>
            <a:ext cx="6123166" cy="1114784"/>
          </a:xfrm>
        </p:spPr>
        <p:txBody>
          <a:bodyPr/>
          <a:lstStyle/>
          <a:p>
            <a:r>
              <a:rPr lang="en-US" dirty="0">
                <a:solidFill>
                  <a:srgbClr val="E12726"/>
                </a:solidFill>
              </a:rPr>
              <a:t>Vietnam Market Overview Country Snapshot</a:t>
            </a:r>
            <a:endParaRPr lang="en-IN" dirty="0">
              <a:solidFill>
                <a:srgbClr val="E12726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FB2D83-6373-4175-901F-9A34AA3F2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167087"/>
              </p:ext>
            </p:extLst>
          </p:nvPr>
        </p:nvGraphicFramePr>
        <p:xfrm>
          <a:off x="4408334" y="1540502"/>
          <a:ext cx="6910969" cy="384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DA0A9B-FE32-4F31-8208-3251B9EF2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02237"/>
              </p:ext>
            </p:extLst>
          </p:nvPr>
        </p:nvGraphicFramePr>
        <p:xfrm>
          <a:off x="4408334" y="5642671"/>
          <a:ext cx="7420251" cy="60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691">
                  <a:extLst>
                    <a:ext uri="{9D8B030D-6E8A-4147-A177-3AD203B41FA5}">
                      <a16:colId xmlns:a16="http://schemas.microsoft.com/office/drawing/2014/main" val="1507776757"/>
                    </a:ext>
                  </a:extLst>
                </a:gridCol>
                <a:gridCol w="2124107">
                  <a:extLst>
                    <a:ext uri="{9D8B030D-6E8A-4147-A177-3AD203B41FA5}">
                      <a16:colId xmlns:a16="http://schemas.microsoft.com/office/drawing/2014/main" val="4257980403"/>
                    </a:ext>
                  </a:extLst>
                </a:gridCol>
                <a:gridCol w="3853453">
                  <a:extLst>
                    <a:ext uri="{9D8B030D-6E8A-4147-A177-3AD203B41FA5}">
                      <a16:colId xmlns:a16="http://schemas.microsoft.com/office/drawing/2014/main" val="2022298852"/>
                    </a:ext>
                  </a:extLst>
                </a:gridCol>
              </a:tblGrid>
              <a:tr h="54615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b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</a:t>
                      </a:r>
                    </a:p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© Statista 2019</a:t>
                      </a:r>
                    </a:p>
                  </a:txBody>
                  <a:tcPr marL="60579" marR="60579" marT="30290" marB="30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Information</a:t>
                      </a:r>
                      <a:b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Vietnam, IMF</a:t>
                      </a:r>
                    </a:p>
                  </a:txBody>
                  <a:tcPr marL="60579" marR="60579" marT="30290" marB="30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*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middle class: people with income of $8,000-35,000/year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79" marR="60579" marT="30290" marB="30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03603"/>
                  </a:ext>
                </a:extLst>
              </a:tr>
            </a:tbl>
          </a:graphicData>
        </a:graphic>
      </p:graphicFrame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FB95FEF3-D037-4CCD-88EB-F42A5C893C86}"/>
              </a:ext>
            </a:extLst>
          </p:cNvPr>
          <p:cNvSpPr txBox="1">
            <a:spLocks/>
          </p:cNvSpPr>
          <p:nvPr/>
        </p:nvSpPr>
        <p:spPr>
          <a:xfrm>
            <a:off x="363416" y="6462713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03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B4D63-1CB2-4F23-9731-F4ED732E98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96E875-9AE1-4155-B22C-A1075217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cap="all" dirty="0">
                <a:solidFill>
                  <a:srgbClr val="E12726"/>
                </a:solidFill>
              </a:rPr>
              <a:t>U.S. Trade with Vietnam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CF077B-A3FD-4500-B0D9-B37D78E2D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172515"/>
              </p:ext>
            </p:extLst>
          </p:nvPr>
        </p:nvGraphicFramePr>
        <p:xfrm>
          <a:off x="986972" y="1683657"/>
          <a:ext cx="10294258" cy="3315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6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5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Exports</a:t>
                      </a: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Imports</a:t>
                      </a: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5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</a:t>
                      </a: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9,042.9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72,723.9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-63,680.9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5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10,860.5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66,629.9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-55,769.5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54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 2018</a:t>
                      </a:r>
                      <a:endParaRPr lang="en-US"/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9,675.6</a:t>
                      </a:r>
                      <a:endParaRPr lang="en-US" sz="1600">
                        <a:effectLst/>
                        <a:latin typeface="Arial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49,158.6</a:t>
                      </a:r>
                      <a:endParaRPr lang="en-US" sz="1600">
                        <a:effectLst/>
                        <a:latin typeface="Arial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-39,483</a:t>
                      </a:r>
                      <a:endParaRPr lang="en-US" sz="1600">
                        <a:effectLst/>
                        <a:latin typeface="Arial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606755211"/>
                  </a:ext>
                </a:extLst>
              </a:tr>
              <a:tr h="55254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 2017</a:t>
                      </a:r>
                      <a:endParaRPr lang="en-US" sz="1900" b="1" kern="120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8,133.4</a:t>
                      </a:r>
                      <a:endParaRPr lang="en-US" sz="1600">
                        <a:effectLst/>
                        <a:latin typeface="Arial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46,488.5</a:t>
                      </a:r>
                      <a:endParaRPr lang="en-US" sz="1600">
                        <a:effectLst/>
                        <a:latin typeface="Arial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cs typeface="Arial"/>
                        </a:rPr>
                        <a:t>-38,355.1</a:t>
                      </a:r>
                      <a:endParaRPr lang="en-US" sz="1600">
                        <a:effectLst/>
                        <a:latin typeface="Arial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06867703"/>
                  </a:ext>
                </a:extLst>
              </a:tr>
              <a:tr h="55254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 2016</a:t>
                      </a:r>
                      <a:endParaRPr lang="en-US" sz="19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E127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10,098.7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42,091.5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-31,992.9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A24E76-2CDB-40C2-B2E8-8A935EF00578}"/>
              </a:ext>
            </a:extLst>
          </p:cNvPr>
          <p:cNvSpPr txBox="1"/>
          <p:nvPr/>
        </p:nvSpPr>
        <p:spPr>
          <a:xfrm flipH="1">
            <a:off x="986972" y="5673405"/>
            <a:ext cx="376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In $Billions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Source: U.S. Census Bureau, Trade in goods with VN</a:t>
            </a:r>
          </a:p>
        </p:txBody>
      </p:sp>
    </p:spTree>
    <p:extLst>
      <p:ext uri="{BB962C8B-B14F-4D97-AF65-F5344CB8AC3E}">
        <p14:creationId xmlns:p14="http://schemas.microsoft.com/office/powerpoint/2010/main" val="9902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34C3C8-020C-4691-B7B6-2B74740871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956E543-C0B9-4A91-9988-22B62733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93207"/>
            <a:ext cx="11465168" cy="91855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cap="all" dirty="0">
                <a:solidFill>
                  <a:srgbClr val="E12726"/>
                </a:solidFill>
              </a:rPr>
              <a:t>A larger context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CD1ACAF-F449-43E4-954C-6CD87220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650967"/>
            <a:ext cx="11465168" cy="4351338"/>
          </a:xfrm>
        </p:spPr>
        <p:txBody>
          <a:bodyPr>
            <a:normAutofit/>
          </a:bodyPr>
          <a:lstStyle/>
          <a:p>
            <a:pPr marL="169863" lvl="1" indent="-169863">
              <a:spcBef>
                <a:spcPts val="1000"/>
              </a:spcBef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Withdrawal from the TPP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China is aggressively promoting/advocating its vision for the ASEAN/Pacific region:</a:t>
            </a:r>
          </a:p>
          <a:p>
            <a:pPr marL="627063" lvl="2" indent="-169863">
              <a:spcBef>
                <a:spcPts val="1000"/>
              </a:spcBef>
              <a:buClr>
                <a:srgbClr val="E12726"/>
              </a:buClr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One Belt One Road (OBOR)</a:t>
            </a:r>
          </a:p>
          <a:p>
            <a:pPr marL="627063" lvl="2" indent="-169863">
              <a:spcBef>
                <a:spcPts val="1000"/>
              </a:spcBef>
              <a:buClr>
                <a:srgbClr val="E12726"/>
              </a:buClr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Asia Infrastructure Investment Bank (AIIB)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SzPct val="68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is countering with Indo-Pacific Strategy (IPS)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SzPct val="68000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SzPct val="68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“U.S. Mission Vietnam’s goal is for the United States to be a vital partner in supporting the development of a strong, prosperous, and independent Vietnam that contributes to international security; engages in free, fair, and reciprocal trade; and respects human rights and the rule of law.”  </a:t>
            </a:r>
          </a:p>
          <a:p>
            <a:pPr marL="169863" lvl="1" indent="-169863">
              <a:spcBef>
                <a:spcPts val="1000"/>
              </a:spcBef>
              <a:buClr>
                <a:srgbClr val="E12726"/>
              </a:buClr>
              <a:buSzPct val="68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7765" y="3108961"/>
            <a:ext cx="6920355" cy="17678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dirty="0">
                <a:solidFill>
                  <a:srgbClr val="E12726"/>
                </a:solidFill>
              </a:rPr>
              <a:t>The Secrets to Exporting Success</a:t>
            </a:r>
            <a:endParaRPr lang="en-US" sz="3600" dirty="0">
              <a:solidFill>
                <a:srgbClr val="E12726"/>
              </a:solidFill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7765" y="5099898"/>
            <a:ext cx="6478395" cy="12372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>
                <a:highlight>
                  <a:srgbClr val="FFFF00"/>
                </a:highlight>
              </a:rPr>
              <a:t>[Insert NAME], </a:t>
            </a:r>
            <a:r>
              <a:rPr lang="en-US" altLang="en-US" dirty="0"/>
              <a:t>COMMERCIAL COUNSELOR</a:t>
            </a:r>
            <a:br>
              <a:rPr lang="en-US" altLang="en-US" dirty="0"/>
            </a:br>
            <a:r>
              <a:rPr lang="en-US" altLang="en-US" dirty="0"/>
              <a:t>U.S. Commercial Service Vietnam</a:t>
            </a:r>
            <a:br>
              <a:rPr lang="en-US" altLang="en-US" dirty="0"/>
            </a:br>
            <a:r>
              <a:rPr lang="en-US" altLang="en-US" dirty="0">
                <a:highlight>
                  <a:srgbClr val="FFFF00"/>
                </a:highlight>
              </a:rPr>
              <a:t>[INSERT DATE]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CB1E8-12AC-48F1-A2E0-66A8F5D7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245" y="137652"/>
            <a:ext cx="1444755" cy="2335167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1C307D-B9EA-4C95-BC70-BBA38C4422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5031" r="35031"/>
          <a:stretch>
            <a:fillRect/>
          </a:stretch>
        </p:blipFill>
        <p:spPr>
          <a:xfrm>
            <a:off x="0" y="0"/>
            <a:ext cx="4424363" cy="6858000"/>
          </a:xfrm>
        </p:spPr>
      </p:pic>
    </p:spTree>
    <p:extLst>
      <p:ext uri="{BB962C8B-B14F-4D97-AF65-F5344CB8AC3E}">
        <p14:creationId xmlns:p14="http://schemas.microsoft.com/office/powerpoint/2010/main" val="8213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286" y="1676400"/>
            <a:ext cx="11030298" cy="452596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Agency within the Department of Commerce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Export Promotion Arm of the U.S. Government</a:t>
            </a:r>
          </a:p>
          <a:p>
            <a:pPr marL="285750" indent="-285750">
              <a:lnSpc>
                <a:spcPct val="100000"/>
              </a:lnSpc>
              <a:buClr>
                <a:srgbClr val="E12726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Network of over 1000 trade professionals, with more than 100 offices in the U.S., and over in over 70 countries</a:t>
            </a:r>
          </a:p>
          <a:p>
            <a:pPr marL="0" indent="0">
              <a:lnSpc>
                <a:spcPct val="100000"/>
              </a:lnSpc>
              <a:buClr>
                <a:srgbClr val="E12726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CS Missions: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  <a:buClr>
                <a:srgbClr val="E12726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Promote export of U.S. goods and services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  <a:buClr>
                <a:srgbClr val="E12726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Protect and advance U.S. commercial interests aboard (assistance in advocacy and commercial disputes)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  <a:buClr>
                <a:srgbClr val="E12726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Promote foreign investment into the U.S.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cap="all" dirty="0">
                <a:solidFill>
                  <a:srgbClr val="E12726"/>
                </a:solidFill>
              </a:rPr>
              <a:t>Introducing U.S. Commercial Service</a:t>
            </a:r>
          </a:p>
        </p:txBody>
      </p:sp>
    </p:spTree>
    <p:extLst>
      <p:ext uri="{BB962C8B-B14F-4D97-AF65-F5344CB8AC3E}">
        <p14:creationId xmlns:p14="http://schemas.microsoft.com/office/powerpoint/2010/main" val="31928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331691"/>
            <a:ext cx="7772400" cy="50006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U.S. Commercial Service  “Core Services”</a:t>
            </a: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cap="all" dirty="0">
                <a:solidFill>
                  <a:srgbClr val="E12726"/>
                </a:solidFill>
              </a:rPr>
              <a:t>How CS can help U.S. companies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1200" y="2133600"/>
            <a:ext cx="4038600" cy="1780032"/>
          </a:xfrm>
          <a:prstGeom prst="rect">
            <a:avLst/>
          </a:prstGeom>
          <a:noFill/>
          <a:ln w="38100">
            <a:solidFill>
              <a:srgbClr val="E127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u="sng" dirty="0">
                <a:latin typeface="Arial" charset="0"/>
              </a:rPr>
              <a:t>Business Facilitation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Gold Key Matchmaking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International Partner Search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International Company Profile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Single Company Promotion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72200" y="2133600"/>
            <a:ext cx="4038600" cy="1780032"/>
          </a:xfrm>
          <a:prstGeom prst="rect">
            <a:avLst/>
          </a:prstGeom>
          <a:ln w="38100">
            <a:solidFill>
              <a:srgbClr val="E12726"/>
            </a:solidFill>
            <a:miter lim="800000"/>
            <a:headEnd/>
            <a:tailEnd/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r>
              <a:rPr lang="en-US" u="sng" dirty="0">
                <a:latin typeface="Arial" charset="0"/>
              </a:rPr>
              <a:t>Trade Promotion Events</a:t>
            </a:r>
          </a:p>
          <a:p>
            <a:r>
              <a:rPr lang="en-US" sz="2000" dirty="0">
                <a:latin typeface="Arial" charset="0"/>
              </a:rPr>
              <a:t>International Buyer Programs</a:t>
            </a:r>
          </a:p>
          <a:p>
            <a:r>
              <a:rPr lang="en-US" sz="2000" dirty="0">
                <a:latin typeface="Arial" charset="0"/>
              </a:rPr>
              <a:t>Trade Missions/US Pavilions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81200" y="4066032"/>
            <a:ext cx="4038600" cy="1828800"/>
          </a:xfrm>
          <a:prstGeom prst="rect">
            <a:avLst/>
          </a:prstGeom>
          <a:noFill/>
          <a:ln w="38100">
            <a:solidFill>
              <a:srgbClr val="E127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 dirty="0">
                <a:latin typeface="Arial" charset="0"/>
              </a:rPr>
              <a:t>Market Research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Market Research Library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Customized Market Research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Country Commercial Guide (CCG)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72200" y="4066032"/>
            <a:ext cx="4038600" cy="1828800"/>
          </a:xfrm>
          <a:prstGeom prst="rect">
            <a:avLst/>
          </a:prstGeom>
          <a:noFill/>
          <a:ln w="38100">
            <a:solidFill>
              <a:srgbClr val="E1272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 dirty="0">
                <a:latin typeface="Arial" charset="0"/>
              </a:rPr>
              <a:t>Customized Programs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Advocacy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Business Consulting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5AE409CD-B91F-4E52-A323-DB0A7EC98FC0}"/>
              </a:ext>
            </a:extLst>
          </p:cNvPr>
          <p:cNvSpPr txBox="1">
            <a:spLocks/>
          </p:cNvSpPr>
          <p:nvPr/>
        </p:nvSpPr>
        <p:spPr>
          <a:xfrm>
            <a:off x="363416" y="6469747"/>
            <a:ext cx="8866309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Department of Commerce - International Trade Administration - U.S. Commercial Service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61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03_CA - v5" id="{676C8139-D340-432F-9674-2FA823DFFDED}" vid="{F880323A-559C-41C8-8579-8950CC3EC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4F6929E9FF04B91C9C431B628716E" ma:contentTypeVersion="8" ma:contentTypeDescription="Create a new document." ma:contentTypeScope="" ma:versionID="a0b9f44663a503695e7b7d422abeacfe">
  <xsd:schema xmlns:xsd="http://www.w3.org/2001/XMLSchema" xmlns:xs="http://www.w3.org/2001/XMLSchema" xmlns:p="http://schemas.microsoft.com/office/2006/metadata/properties" xmlns:ns2="f020d4c0-deae-47df-ae4f-06842f97b4c2" targetNamespace="http://schemas.microsoft.com/office/2006/metadata/properties" ma:root="true" ma:fieldsID="d8798b351c4dc033b195b3732ad8befe" ns2:_="">
    <xsd:import namespace="f020d4c0-deae-47df-ae4f-06842f97b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0d4c0-deae-47df-ae4f-06842f97b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DC984-040B-474F-BEDB-E80D30EF7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0d4c0-deae-47df-ae4f-06842f97b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88AAE1-610C-4AC3-8008-2C517A489104}">
  <ds:schemaRefs>
    <ds:schemaRef ds:uri="http://www.w3.org/XML/1998/namespace"/>
    <ds:schemaRef ds:uri="http://schemas.microsoft.com/office/infopath/2007/PartnerControls"/>
    <ds:schemaRef ds:uri="http://purl.org/dc/terms/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6dc4bcd6-49db-4c07-9060-8acfc67cef9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F0C872-40F0-4E6E-990F-D5B14C4220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2593</Words>
  <Application>Microsoft Office PowerPoint</Application>
  <PresentationFormat>Widescreen</PresentationFormat>
  <Paragraphs>328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Calibri (Headings)</vt:lpstr>
      <vt:lpstr>Wingdings</vt:lpstr>
      <vt:lpstr>Wingdings 3</vt:lpstr>
      <vt:lpstr>Office Theme</vt:lpstr>
      <vt:lpstr>State of Kansas Vietnam market briefing </vt:lpstr>
      <vt:lpstr>PowerPoint Presentation</vt:lpstr>
      <vt:lpstr>Vietnam Market Overview Country Snapshot</vt:lpstr>
      <vt:lpstr>Vietnam Market Overview Country Snapshot</vt:lpstr>
      <vt:lpstr>U.S. Trade with Vietnam</vt:lpstr>
      <vt:lpstr>A larger context</vt:lpstr>
      <vt:lpstr>The Secrets to Exporting Success</vt:lpstr>
      <vt:lpstr>Introducing U.S. Commercial Service</vt:lpstr>
      <vt:lpstr>How CS can help U.S. companies</vt:lpstr>
      <vt:lpstr>U.S. Commercial Service in Vietnam </vt:lpstr>
      <vt:lpstr>Doing Business in Vietnam</vt:lpstr>
      <vt:lpstr> Aviation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Healthcare </vt:lpstr>
      <vt:lpstr>Healthcare </vt:lpstr>
      <vt:lpstr>Healthcare</vt:lpstr>
      <vt:lpstr>Healthcare</vt:lpstr>
      <vt:lpstr> Smart Cities</vt:lpstr>
      <vt:lpstr> SELECT U.S.A.</vt:lpstr>
      <vt:lpstr>Doing Business in Vietnam</vt:lpstr>
      <vt:lpstr>Final Thoughts </vt:lpstr>
      <vt:lpstr>Thank you! –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market briefing for [INSERT NAME]</dc:title>
  <dc:creator/>
  <cp:lastModifiedBy/>
  <cp:revision>371</cp:revision>
  <dcterms:created xsi:type="dcterms:W3CDTF">2021-02-01T06:52:24Z</dcterms:created>
  <dcterms:modified xsi:type="dcterms:W3CDTF">2021-03-24T08:59:45Z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0x0101002884F6929E9FF04B91C9C431B628716E</vt:lpwstr>
  </property>
</Properties>
</file>