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9" r:id="rId3"/>
    <p:sldId id="260" r:id="rId4"/>
    <p:sldId id="267" r:id="rId5"/>
    <p:sldId id="283" r:id="rId6"/>
    <p:sldId id="262" r:id="rId7"/>
    <p:sldId id="271" r:id="rId8"/>
    <p:sldId id="275" r:id="rId9"/>
    <p:sldId id="298" r:id="rId10"/>
    <p:sldId id="284" r:id="rId11"/>
    <p:sldId id="285" r:id="rId12"/>
    <p:sldId id="288" r:id="rId13"/>
    <p:sldId id="286" r:id="rId14"/>
    <p:sldId id="287" r:id="rId15"/>
    <p:sldId id="289" r:id="rId16"/>
    <p:sldId id="291" r:id="rId17"/>
    <p:sldId id="292" r:id="rId18"/>
    <p:sldId id="293" r:id="rId19"/>
    <p:sldId id="295" r:id="rId20"/>
    <p:sldId id="297"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yla Savage [KDC]" initials="KS[" lastIdx="14" clrIdx="0">
    <p:extLst>
      <p:ext uri="{19B8F6BF-5375-455C-9EA6-DF929625EA0E}">
        <p15:presenceInfo xmlns:p15="http://schemas.microsoft.com/office/powerpoint/2012/main" userId="S::Kayla.Savage@kdc.ks.gov::58cf4a3d-e3fd-49bc-90dd-ae4eb8f9ed76" providerId="AD"/>
      </p:ext>
    </p:extLst>
  </p:cmAuthor>
  <p:cmAuthor id="2" name="Dustin Gale [KDC]" initials="DG[" lastIdx="6" clrIdx="1">
    <p:extLst>
      <p:ext uri="{19B8F6BF-5375-455C-9EA6-DF929625EA0E}">
        <p15:presenceInfo xmlns:p15="http://schemas.microsoft.com/office/powerpoint/2012/main" userId="S::Dustin.Gale@kdc.ks.gov::ce9be9ab-de11-4b97-a3d0-30f0ca78ff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7D7660-7DC6-4E3B-A71F-195448C6C415}" v="34" dt="2021-12-06T20:15:24.078"/>
    <p1510:client id="{EA38BC93-432A-4131-9B12-9DAC240F0329}" v="93" dt="2021-12-06T20:30:15.3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stin Gale [KDC]" userId="ce9be9ab-de11-4b97-a3d0-30f0ca78ff75" providerId="ADAL" clId="{EA38BC93-432A-4131-9B12-9DAC240F0329}"/>
    <pc:docChg chg="undo custSel addSld delSld modSld sldOrd">
      <pc:chgData name="Dustin Gale [KDC]" userId="ce9be9ab-de11-4b97-a3d0-30f0ca78ff75" providerId="ADAL" clId="{EA38BC93-432A-4131-9B12-9DAC240F0329}" dt="2021-12-06T20:30:54.361" v="480" actId="1076"/>
      <pc:docMkLst>
        <pc:docMk/>
      </pc:docMkLst>
      <pc:sldChg chg="addSp delSp modSp">
        <pc:chgData name="Dustin Gale [KDC]" userId="ce9be9ab-de11-4b97-a3d0-30f0ca78ff75" providerId="ADAL" clId="{EA38BC93-432A-4131-9B12-9DAC240F0329}" dt="2021-12-06T20:30:54.361" v="480" actId="1076"/>
        <pc:sldMkLst>
          <pc:docMk/>
          <pc:sldMk cId="2039367594" sldId="257"/>
        </pc:sldMkLst>
        <pc:spChg chg="mod">
          <ac:chgData name="Dustin Gale [KDC]" userId="ce9be9ab-de11-4b97-a3d0-30f0ca78ff75" providerId="ADAL" clId="{EA38BC93-432A-4131-9B12-9DAC240F0329}" dt="2021-12-06T20:30:50.433" v="479" actId="1076"/>
          <ac:spMkLst>
            <pc:docMk/>
            <pc:sldMk cId="2039367594" sldId="257"/>
            <ac:spMk id="2" creationId="{7B8D260E-1F46-4C65-B206-C332D2261050}"/>
          </ac:spMkLst>
        </pc:spChg>
        <pc:spChg chg="mod">
          <ac:chgData name="Dustin Gale [KDC]" userId="ce9be9ab-de11-4b97-a3d0-30f0ca78ff75" providerId="ADAL" clId="{EA38BC93-432A-4131-9B12-9DAC240F0329}" dt="2021-12-06T20:30:54.361" v="480" actId="1076"/>
          <ac:spMkLst>
            <pc:docMk/>
            <pc:sldMk cId="2039367594" sldId="257"/>
            <ac:spMk id="3" creationId="{95E1DD5A-262E-4775-89CC-DF5EB612622A}"/>
          </ac:spMkLst>
        </pc:spChg>
        <pc:spChg chg="del mod">
          <ac:chgData name="Dustin Gale [KDC]" userId="ce9be9ab-de11-4b97-a3d0-30f0ca78ff75" providerId="ADAL" clId="{EA38BC93-432A-4131-9B12-9DAC240F0329}" dt="2021-12-06T20:25:42.220" v="443" actId="478"/>
          <ac:spMkLst>
            <pc:docMk/>
            <pc:sldMk cId="2039367594" sldId="257"/>
            <ac:spMk id="4" creationId="{A0854F4F-87D9-47A4-9A5D-2994A8984B47}"/>
          </ac:spMkLst>
        </pc:spChg>
        <pc:spChg chg="del mod">
          <ac:chgData name="Dustin Gale [KDC]" userId="ce9be9ab-de11-4b97-a3d0-30f0ca78ff75" providerId="ADAL" clId="{EA38BC93-432A-4131-9B12-9DAC240F0329}" dt="2021-12-06T20:30:25.443" v="476" actId="478"/>
          <ac:spMkLst>
            <pc:docMk/>
            <pc:sldMk cId="2039367594" sldId="257"/>
            <ac:spMk id="5" creationId="{3013DE7B-2442-4C7B-B6F9-2962A38E999A}"/>
          </ac:spMkLst>
        </pc:spChg>
        <pc:spChg chg="mod">
          <ac:chgData name="Dustin Gale [KDC]" userId="ce9be9ab-de11-4b97-a3d0-30f0ca78ff75" providerId="ADAL" clId="{EA38BC93-432A-4131-9B12-9DAC240F0329}" dt="2021-12-06T20:30:38.080" v="477" actId="14100"/>
          <ac:spMkLst>
            <pc:docMk/>
            <pc:sldMk cId="2039367594" sldId="257"/>
            <ac:spMk id="6" creationId="{DFF4C078-C4A9-474C-B4CC-145639BF0B7A}"/>
          </ac:spMkLst>
        </pc:spChg>
        <pc:picChg chg="mod">
          <ac:chgData name="Dustin Gale [KDC]" userId="ce9be9ab-de11-4b97-a3d0-30f0ca78ff75" providerId="ADAL" clId="{EA38BC93-432A-4131-9B12-9DAC240F0329}" dt="2021-12-06T20:30:43.398" v="478" actId="1076"/>
          <ac:picMkLst>
            <pc:docMk/>
            <pc:sldMk cId="2039367594" sldId="257"/>
            <ac:picMk id="8" creationId="{79AFAA5B-BC4D-4C98-AFB2-585330CAFD12}"/>
          </ac:picMkLst>
        </pc:picChg>
        <pc:picChg chg="add mod ord">
          <ac:chgData name="Dustin Gale [KDC]" userId="ce9be9ab-de11-4b97-a3d0-30f0ca78ff75" providerId="ADAL" clId="{EA38BC93-432A-4131-9B12-9DAC240F0329}" dt="2021-12-06T20:27:35.866" v="465" actId="14100"/>
          <ac:picMkLst>
            <pc:docMk/>
            <pc:sldMk cId="2039367594" sldId="257"/>
            <ac:picMk id="9" creationId="{AF2A77DD-1774-4610-AA77-607528BE8FBC}"/>
          </ac:picMkLst>
        </pc:picChg>
        <pc:picChg chg="add del mod">
          <ac:chgData name="Dustin Gale [KDC]" userId="ce9be9ab-de11-4b97-a3d0-30f0ca78ff75" providerId="ADAL" clId="{EA38BC93-432A-4131-9B12-9DAC240F0329}" dt="2021-12-06T20:30:19.979" v="475" actId="478"/>
          <ac:picMkLst>
            <pc:docMk/>
            <pc:sldMk cId="2039367594" sldId="257"/>
            <ac:picMk id="11" creationId="{4EEC8ADB-2012-4A4F-93E1-ADE25AD36171}"/>
          </ac:picMkLst>
        </pc:picChg>
      </pc:sldChg>
      <pc:sldChg chg="modSp addCm">
        <pc:chgData name="Dustin Gale [KDC]" userId="ce9be9ab-de11-4b97-a3d0-30f0ca78ff75" providerId="ADAL" clId="{EA38BC93-432A-4131-9B12-9DAC240F0329}" dt="2021-12-06T20:13:33.803" v="355" actId="1589"/>
        <pc:sldMkLst>
          <pc:docMk/>
          <pc:sldMk cId="2954967553" sldId="260"/>
        </pc:sldMkLst>
        <pc:spChg chg="mod">
          <ac:chgData name="Dustin Gale [KDC]" userId="ce9be9ab-de11-4b97-a3d0-30f0ca78ff75" providerId="ADAL" clId="{EA38BC93-432A-4131-9B12-9DAC240F0329}" dt="2021-12-06T20:13:11.925" v="354" actId="20577"/>
          <ac:spMkLst>
            <pc:docMk/>
            <pc:sldMk cId="2954967553" sldId="260"/>
            <ac:spMk id="3" creationId="{95E1DD5A-262E-4775-89CC-DF5EB612622A}"/>
          </ac:spMkLst>
        </pc:spChg>
        <pc:spChg chg="mod">
          <ac:chgData name="Dustin Gale [KDC]" userId="ce9be9ab-de11-4b97-a3d0-30f0ca78ff75" providerId="ADAL" clId="{EA38BC93-432A-4131-9B12-9DAC240F0329}" dt="2021-12-03T21:57:55.347" v="87" actId="255"/>
          <ac:spMkLst>
            <pc:docMk/>
            <pc:sldMk cId="2954967553" sldId="260"/>
            <ac:spMk id="8" creationId="{6A682D72-48F6-426C-A15D-05BBBB63C86B}"/>
          </ac:spMkLst>
        </pc:spChg>
      </pc:sldChg>
      <pc:sldChg chg="modSp">
        <pc:chgData name="Dustin Gale [KDC]" userId="ce9be9ab-de11-4b97-a3d0-30f0ca78ff75" providerId="ADAL" clId="{EA38BC93-432A-4131-9B12-9DAC240F0329}" dt="2021-12-03T22:11:07.835" v="204" actId="1035"/>
        <pc:sldMkLst>
          <pc:docMk/>
          <pc:sldMk cId="1413025894" sldId="262"/>
        </pc:sldMkLst>
        <pc:spChg chg="mod">
          <ac:chgData name="Dustin Gale [KDC]" userId="ce9be9ab-de11-4b97-a3d0-30f0ca78ff75" providerId="ADAL" clId="{EA38BC93-432A-4131-9B12-9DAC240F0329}" dt="2021-12-03T22:11:07.835" v="204" actId="1035"/>
          <ac:spMkLst>
            <pc:docMk/>
            <pc:sldMk cId="1413025894" sldId="262"/>
            <ac:spMk id="2" creationId="{B8A2E9F7-9B5B-4DAF-8DAC-C3C43A57BCE4}"/>
          </ac:spMkLst>
        </pc:spChg>
        <pc:spChg chg="mod">
          <ac:chgData name="Dustin Gale [KDC]" userId="ce9be9ab-de11-4b97-a3d0-30f0ca78ff75" providerId="ADAL" clId="{EA38BC93-432A-4131-9B12-9DAC240F0329}" dt="2021-12-03T21:57:37.676" v="83" actId="255"/>
          <ac:spMkLst>
            <pc:docMk/>
            <pc:sldMk cId="1413025894" sldId="262"/>
            <ac:spMk id="6" creationId="{40802F78-C592-4C57-BE49-929F46F6E524}"/>
          </ac:spMkLst>
        </pc:spChg>
        <pc:spChg chg="mod">
          <ac:chgData name="Dustin Gale [KDC]" userId="ce9be9ab-de11-4b97-a3d0-30f0ca78ff75" providerId="ADAL" clId="{EA38BC93-432A-4131-9B12-9DAC240F0329}" dt="2021-12-03T22:10:53.017" v="199" actId="404"/>
          <ac:spMkLst>
            <pc:docMk/>
            <pc:sldMk cId="1413025894" sldId="262"/>
            <ac:spMk id="8" creationId="{CF1C63D3-D435-42E3-B5D5-A551B9B54727}"/>
          </ac:spMkLst>
        </pc:spChg>
      </pc:sldChg>
      <pc:sldChg chg="modSp">
        <pc:chgData name="Dustin Gale [KDC]" userId="ce9be9ab-de11-4b97-a3d0-30f0ca78ff75" providerId="ADAL" clId="{EA38BC93-432A-4131-9B12-9DAC240F0329}" dt="2021-12-03T22:10:32.474" v="198" actId="404"/>
        <pc:sldMkLst>
          <pc:docMk/>
          <pc:sldMk cId="3687139456" sldId="267"/>
        </pc:sldMkLst>
        <pc:spChg chg="mod">
          <ac:chgData name="Dustin Gale [KDC]" userId="ce9be9ab-de11-4b97-a3d0-30f0ca78ff75" providerId="ADAL" clId="{EA38BC93-432A-4131-9B12-9DAC240F0329}" dt="2021-12-03T21:57:51.507" v="86" actId="255"/>
          <ac:spMkLst>
            <pc:docMk/>
            <pc:sldMk cId="3687139456" sldId="267"/>
            <ac:spMk id="2" creationId="{7B8D260E-1F46-4C65-B206-C332D2261050}"/>
          </ac:spMkLst>
        </pc:spChg>
        <pc:spChg chg="mod">
          <ac:chgData name="Dustin Gale [KDC]" userId="ce9be9ab-de11-4b97-a3d0-30f0ca78ff75" providerId="ADAL" clId="{EA38BC93-432A-4131-9B12-9DAC240F0329}" dt="2021-12-03T22:10:02.787" v="189" actId="1035"/>
          <ac:spMkLst>
            <pc:docMk/>
            <pc:sldMk cId="3687139456" sldId="267"/>
            <ac:spMk id="3" creationId="{2E5717C2-0CD9-4BF2-9254-8C575BEDD428}"/>
          </ac:spMkLst>
        </pc:spChg>
        <pc:spChg chg="mod">
          <ac:chgData name="Dustin Gale [KDC]" userId="ce9be9ab-de11-4b97-a3d0-30f0ca78ff75" providerId="ADAL" clId="{EA38BC93-432A-4131-9B12-9DAC240F0329}" dt="2021-12-03T22:10:32.474" v="198" actId="404"/>
          <ac:spMkLst>
            <pc:docMk/>
            <pc:sldMk cId="3687139456" sldId="267"/>
            <ac:spMk id="7" creationId="{01123F9A-E476-49AC-9AD6-1ECA2EDB8395}"/>
          </ac:spMkLst>
        </pc:spChg>
        <pc:picChg chg="mod">
          <ac:chgData name="Dustin Gale [KDC]" userId="ce9be9ab-de11-4b97-a3d0-30f0ca78ff75" providerId="ADAL" clId="{EA38BC93-432A-4131-9B12-9DAC240F0329}" dt="2021-12-03T21:54:36.250" v="64" actId="1076"/>
          <ac:picMkLst>
            <pc:docMk/>
            <pc:sldMk cId="3687139456" sldId="267"/>
            <ac:picMk id="10" creationId="{3B60836B-33C8-450E-84EC-E56AFC709503}"/>
          </ac:picMkLst>
        </pc:picChg>
      </pc:sldChg>
      <pc:sldChg chg="modSp">
        <pc:chgData name="Dustin Gale [KDC]" userId="ce9be9ab-de11-4b97-a3d0-30f0ca78ff75" providerId="ADAL" clId="{EA38BC93-432A-4131-9B12-9DAC240F0329}" dt="2021-12-03T14:57:27.775" v="44" actId="20577"/>
        <pc:sldMkLst>
          <pc:docMk/>
          <pc:sldMk cId="944601168" sldId="269"/>
        </pc:sldMkLst>
        <pc:spChg chg="mod">
          <ac:chgData name="Dustin Gale [KDC]" userId="ce9be9ab-de11-4b97-a3d0-30f0ca78ff75" providerId="ADAL" clId="{EA38BC93-432A-4131-9B12-9DAC240F0329}" dt="2021-12-03T14:57:27.775" v="44" actId="20577"/>
          <ac:spMkLst>
            <pc:docMk/>
            <pc:sldMk cId="944601168" sldId="269"/>
            <ac:spMk id="2" creationId="{7B8D260E-1F46-4C65-B206-C332D2261050}"/>
          </ac:spMkLst>
        </pc:spChg>
        <pc:spChg chg="mod">
          <ac:chgData name="Dustin Gale [KDC]" userId="ce9be9ab-de11-4b97-a3d0-30f0ca78ff75" providerId="ADAL" clId="{EA38BC93-432A-4131-9B12-9DAC240F0329}" dt="2021-12-03T14:57:18.519" v="24" actId="20577"/>
          <ac:spMkLst>
            <pc:docMk/>
            <pc:sldMk cId="944601168" sldId="269"/>
            <ac:spMk id="3" creationId="{95E1DD5A-262E-4775-89CC-DF5EB612622A}"/>
          </ac:spMkLst>
        </pc:spChg>
      </pc:sldChg>
      <pc:sldChg chg="modSp">
        <pc:chgData name="Dustin Gale [KDC]" userId="ce9be9ab-de11-4b97-a3d0-30f0ca78ff75" providerId="ADAL" clId="{EA38BC93-432A-4131-9B12-9DAC240F0329}" dt="2021-12-06T20:17:23.720" v="387" actId="27636"/>
        <pc:sldMkLst>
          <pc:docMk/>
          <pc:sldMk cId="2306417173" sldId="271"/>
        </pc:sldMkLst>
        <pc:spChg chg="mod">
          <ac:chgData name="Dustin Gale [KDC]" userId="ce9be9ab-de11-4b97-a3d0-30f0ca78ff75" providerId="ADAL" clId="{EA38BC93-432A-4131-9B12-9DAC240F0329}" dt="2021-12-03T21:57:42.003" v="84" actId="255"/>
          <ac:spMkLst>
            <pc:docMk/>
            <pc:sldMk cId="2306417173" sldId="271"/>
            <ac:spMk id="6" creationId="{40802F78-C592-4C57-BE49-929F46F6E524}"/>
          </ac:spMkLst>
        </pc:spChg>
        <pc:spChg chg="mod">
          <ac:chgData name="Dustin Gale [KDC]" userId="ce9be9ab-de11-4b97-a3d0-30f0ca78ff75" providerId="ADAL" clId="{EA38BC93-432A-4131-9B12-9DAC240F0329}" dt="2021-12-06T20:17:23.720" v="387" actId="27636"/>
          <ac:spMkLst>
            <pc:docMk/>
            <pc:sldMk cId="2306417173" sldId="271"/>
            <ac:spMk id="9" creationId="{1CED5885-002C-4818-BE0A-BF0C3071EDD9}"/>
          </ac:spMkLst>
        </pc:spChg>
      </pc:sldChg>
      <pc:sldChg chg="delSp modSp">
        <pc:chgData name="Dustin Gale [KDC]" userId="ce9be9ab-de11-4b97-a3d0-30f0ca78ff75" providerId="ADAL" clId="{EA38BC93-432A-4131-9B12-9DAC240F0329}" dt="2021-12-03T22:16:58.845" v="274" actId="14100"/>
        <pc:sldMkLst>
          <pc:docMk/>
          <pc:sldMk cId="2021806579" sldId="275"/>
        </pc:sldMkLst>
        <pc:spChg chg="mod">
          <ac:chgData name="Dustin Gale [KDC]" userId="ce9be9ab-de11-4b97-a3d0-30f0ca78ff75" providerId="ADAL" clId="{EA38BC93-432A-4131-9B12-9DAC240F0329}" dt="2021-12-03T22:16:16.562" v="269" actId="20577"/>
          <ac:spMkLst>
            <pc:docMk/>
            <pc:sldMk cId="2021806579" sldId="275"/>
            <ac:spMk id="6" creationId="{40802F78-C592-4C57-BE49-929F46F6E524}"/>
          </ac:spMkLst>
        </pc:spChg>
        <pc:spChg chg="mod">
          <ac:chgData name="Dustin Gale [KDC]" userId="ce9be9ab-de11-4b97-a3d0-30f0ca78ff75" providerId="ADAL" clId="{EA38BC93-432A-4131-9B12-9DAC240F0329}" dt="2021-12-03T22:16:34.557" v="273" actId="14"/>
          <ac:spMkLst>
            <pc:docMk/>
            <pc:sldMk cId="2021806579" sldId="275"/>
            <ac:spMk id="12" creationId="{AA45D81D-2B2C-41DE-8BD9-4D5C45EAFF5E}"/>
          </ac:spMkLst>
        </pc:spChg>
        <pc:spChg chg="mod">
          <ac:chgData name="Dustin Gale [KDC]" userId="ce9be9ab-de11-4b97-a3d0-30f0ca78ff75" providerId="ADAL" clId="{EA38BC93-432A-4131-9B12-9DAC240F0329}" dt="2021-12-03T22:16:58.845" v="274" actId="14100"/>
          <ac:spMkLst>
            <pc:docMk/>
            <pc:sldMk cId="2021806579" sldId="275"/>
            <ac:spMk id="13" creationId="{53BFC8F9-2608-4DF1-9A3E-EA6FAA4718F6}"/>
          </ac:spMkLst>
        </pc:spChg>
        <pc:spChg chg="del">
          <ac:chgData name="Dustin Gale [KDC]" userId="ce9be9ab-de11-4b97-a3d0-30f0ca78ff75" providerId="ADAL" clId="{EA38BC93-432A-4131-9B12-9DAC240F0329}" dt="2021-12-03T22:16:24.495" v="271" actId="478"/>
          <ac:spMkLst>
            <pc:docMk/>
            <pc:sldMk cId="2021806579" sldId="275"/>
            <ac:spMk id="14" creationId="{D972F37A-9C08-43D2-95B8-D2C07FAD904C}"/>
          </ac:spMkLst>
        </pc:spChg>
      </pc:sldChg>
      <pc:sldChg chg="modSp addCm">
        <pc:chgData name="Dustin Gale [KDC]" userId="ce9be9ab-de11-4b97-a3d0-30f0ca78ff75" providerId="ADAL" clId="{EA38BC93-432A-4131-9B12-9DAC240F0329}" dt="2021-12-06T20:16:15.510" v="385" actId="20577"/>
        <pc:sldMkLst>
          <pc:docMk/>
          <pc:sldMk cId="435969594" sldId="283"/>
        </pc:sldMkLst>
        <pc:spChg chg="mod">
          <ac:chgData name="Dustin Gale [KDC]" userId="ce9be9ab-de11-4b97-a3d0-30f0ca78ff75" providerId="ADAL" clId="{EA38BC93-432A-4131-9B12-9DAC240F0329}" dt="2021-12-03T21:57:47.309" v="85" actId="255"/>
          <ac:spMkLst>
            <pc:docMk/>
            <pc:sldMk cId="435969594" sldId="283"/>
            <ac:spMk id="2" creationId="{7B8D260E-1F46-4C65-B206-C332D2261050}"/>
          </ac:spMkLst>
        </pc:spChg>
        <pc:spChg chg="mod">
          <ac:chgData name="Dustin Gale [KDC]" userId="ce9be9ab-de11-4b97-a3d0-30f0ca78ff75" providerId="ADAL" clId="{EA38BC93-432A-4131-9B12-9DAC240F0329}" dt="2021-12-06T20:15:42.177" v="371" actId="1076"/>
          <ac:spMkLst>
            <pc:docMk/>
            <pc:sldMk cId="435969594" sldId="283"/>
            <ac:spMk id="3" creationId="{2E5717C2-0CD9-4BF2-9254-8C575BEDD428}"/>
          </ac:spMkLst>
        </pc:spChg>
        <pc:spChg chg="mod">
          <ac:chgData name="Dustin Gale [KDC]" userId="ce9be9ab-de11-4b97-a3d0-30f0ca78ff75" providerId="ADAL" clId="{EA38BC93-432A-4131-9B12-9DAC240F0329}" dt="2021-12-06T20:16:15.510" v="385" actId="20577"/>
          <ac:spMkLst>
            <pc:docMk/>
            <pc:sldMk cId="435969594" sldId="283"/>
            <ac:spMk id="12" creationId="{25E397C4-7A36-445A-BC24-136B2F58C823}"/>
          </ac:spMkLst>
        </pc:spChg>
      </pc:sldChg>
      <pc:sldChg chg="modSp">
        <pc:chgData name="Dustin Gale [KDC]" userId="ce9be9ab-de11-4b97-a3d0-30f0ca78ff75" providerId="ADAL" clId="{EA38BC93-432A-4131-9B12-9DAC240F0329}" dt="2021-12-03T22:15:26.310" v="237" actId="14100"/>
        <pc:sldMkLst>
          <pc:docMk/>
          <pc:sldMk cId="1421303831" sldId="284"/>
        </pc:sldMkLst>
        <pc:spChg chg="mod">
          <ac:chgData name="Dustin Gale [KDC]" userId="ce9be9ab-de11-4b97-a3d0-30f0ca78ff75" providerId="ADAL" clId="{EA38BC93-432A-4131-9B12-9DAC240F0329}" dt="2021-12-03T22:15:26.310" v="237" actId="14100"/>
          <ac:spMkLst>
            <pc:docMk/>
            <pc:sldMk cId="1421303831" sldId="284"/>
            <ac:spMk id="5" creationId="{B0BC73F4-84CA-43FF-89E4-7BCCFACF1197}"/>
          </ac:spMkLst>
        </pc:spChg>
        <pc:spChg chg="mod">
          <ac:chgData name="Dustin Gale [KDC]" userId="ce9be9ab-de11-4b97-a3d0-30f0ca78ff75" providerId="ADAL" clId="{EA38BC93-432A-4131-9B12-9DAC240F0329}" dt="2021-12-03T21:58:17.019" v="90" actId="255"/>
          <ac:spMkLst>
            <pc:docMk/>
            <pc:sldMk cId="1421303831" sldId="284"/>
            <ac:spMk id="6" creationId="{40802F78-C592-4C57-BE49-929F46F6E524}"/>
          </ac:spMkLst>
        </pc:spChg>
        <pc:spChg chg="mod">
          <ac:chgData name="Dustin Gale [KDC]" userId="ce9be9ab-de11-4b97-a3d0-30f0ca78ff75" providerId="ADAL" clId="{EA38BC93-432A-4131-9B12-9DAC240F0329}" dt="2021-12-03T22:15:13.671" v="235"/>
          <ac:spMkLst>
            <pc:docMk/>
            <pc:sldMk cId="1421303831" sldId="284"/>
            <ac:spMk id="12" creationId="{AA45D81D-2B2C-41DE-8BD9-4D5C45EAFF5E}"/>
          </ac:spMkLst>
        </pc:spChg>
      </pc:sldChg>
      <pc:sldChg chg="modSp ord">
        <pc:chgData name="Dustin Gale [KDC]" userId="ce9be9ab-de11-4b97-a3d0-30f0ca78ff75" providerId="ADAL" clId="{EA38BC93-432A-4131-9B12-9DAC240F0329}" dt="2021-12-06T19:43:39.311" v="344" actId="20577"/>
        <pc:sldMkLst>
          <pc:docMk/>
          <pc:sldMk cId="1142556844" sldId="285"/>
        </pc:sldMkLst>
        <pc:spChg chg="mod">
          <ac:chgData name="Dustin Gale [KDC]" userId="ce9be9ab-de11-4b97-a3d0-30f0ca78ff75" providerId="ADAL" clId="{EA38BC93-432A-4131-9B12-9DAC240F0329}" dt="2021-12-03T21:58:32.026" v="93" actId="255"/>
          <ac:spMkLst>
            <pc:docMk/>
            <pc:sldMk cId="1142556844" sldId="285"/>
            <ac:spMk id="6" creationId="{40802F78-C592-4C57-BE49-929F46F6E524}"/>
          </ac:spMkLst>
        </pc:spChg>
        <pc:spChg chg="mod">
          <ac:chgData name="Dustin Gale [KDC]" userId="ce9be9ab-de11-4b97-a3d0-30f0ca78ff75" providerId="ADAL" clId="{EA38BC93-432A-4131-9B12-9DAC240F0329}" dt="2021-12-06T19:43:39.311" v="344" actId="20577"/>
          <ac:spMkLst>
            <pc:docMk/>
            <pc:sldMk cId="1142556844" sldId="285"/>
            <ac:spMk id="9" creationId="{1CED5885-002C-4818-BE0A-BF0C3071EDD9}"/>
          </ac:spMkLst>
        </pc:spChg>
      </pc:sldChg>
      <pc:sldChg chg="modSp addCm delCm">
        <pc:chgData name="Dustin Gale [KDC]" userId="ce9be9ab-de11-4b97-a3d0-30f0ca78ff75" providerId="ADAL" clId="{EA38BC93-432A-4131-9B12-9DAC240F0329}" dt="2021-12-06T20:20:40.868" v="434" actId="1589"/>
        <pc:sldMkLst>
          <pc:docMk/>
          <pc:sldMk cId="2645960518" sldId="286"/>
        </pc:sldMkLst>
        <pc:spChg chg="mod ord">
          <ac:chgData name="Dustin Gale [KDC]" userId="ce9be9ab-de11-4b97-a3d0-30f0ca78ff75" providerId="ADAL" clId="{EA38BC93-432A-4131-9B12-9DAC240F0329}" dt="2021-12-03T22:18:53.801" v="281" actId="167"/>
          <ac:spMkLst>
            <pc:docMk/>
            <pc:sldMk cId="2645960518" sldId="286"/>
            <ac:spMk id="5" creationId="{BFD1EB71-5F13-40AA-8F5A-6C674B55A532}"/>
          </ac:spMkLst>
        </pc:spChg>
        <pc:spChg chg="mod">
          <ac:chgData name="Dustin Gale [KDC]" userId="ce9be9ab-de11-4b97-a3d0-30f0ca78ff75" providerId="ADAL" clId="{EA38BC93-432A-4131-9B12-9DAC240F0329}" dt="2021-12-03T21:58:39.171" v="94" actId="255"/>
          <ac:spMkLst>
            <pc:docMk/>
            <pc:sldMk cId="2645960518" sldId="286"/>
            <ac:spMk id="6" creationId="{40802F78-C592-4C57-BE49-929F46F6E524}"/>
          </ac:spMkLst>
        </pc:spChg>
        <pc:spChg chg="mod ord">
          <ac:chgData name="Dustin Gale [KDC]" userId="ce9be9ab-de11-4b97-a3d0-30f0ca78ff75" providerId="ADAL" clId="{EA38BC93-432A-4131-9B12-9DAC240F0329}" dt="2021-12-03T22:18:56.263" v="282" actId="167"/>
          <ac:spMkLst>
            <pc:docMk/>
            <pc:sldMk cId="2645960518" sldId="286"/>
            <ac:spMk id="7" creationId="{893E76CE-7BA5-4075-8EFB-BC699124715F}"/>
          </ac:spMkLst>
        </pc:spChg>
        <pc:spChg chg="mod ord">
          <ac:chgData name="Dustin Gale [KDC]" userId="ce9be9ab-de11-4b97-a3d0-30f0ca78ff75" providerId="ADAL" clId="{EA38BC93-432A-4131-9B12-9DAC240F0329}" dt="2021-12-06T17:21:31.406" v="338" actId="6549"/>
          <ac:spMkLst>
            <pc:docMk/>
            <pc:sldMk cId="2645960518" sldId="286"/>
            <ac:spMk id="12" creationId="{AA45D81D-2B2C-41DE-8BD9-4D5C45EAFF5E}"/>
          </ac:spMkLst>
        </pc:spChg>
      </pc:sldChg>
      <pc:sldChg chg="modSp">
        <pc:chgData name="Dustin Gale [KDC]" userId="ce9be9ab-de11-4b97-a3d0-30f0ca78ff75" providerId="ADAL" clId="{EA38BC93-432A-4131-9B12-9DAC240F0329}" dt="2021-12-06T20:19:14.965" v="433" actId="404"/>
        <pc:sldMkLst>
          <pc:docMk/>
          <pc:sldMk cId="1978099049" sldId="287"/>
        </pc:sldMkLst>
        <pc:spChg chg="mod">
          <ac:chgData name="Dustin Gale [KDC]" userId="ce9be9ab-de11-4b97-a3d0-30f0ca78ff75" providerId="ADAL" clId="{EA38BC93-432A-4131-9B12-9DAC240F0329}" dt="2021-12-06T20:19:14.965" v="433" actId="404"/>
          <ac:spMkLst>
            <pc:docMk/>
            <pc:sldMk cId="1978099049" sldId="287"/>
            <ac:spMk id="6" creationId="{40802F78-C592-4C57-BE49-929F46F6E524}"/>
          </ac:spMkLst>
        </pc:spChg>
        <pc:spChg chg="mod">
          <ac:chgData name="Dustin Gale [KDC]" userId="ce9be9ab-de11-4b97-a3d0-30f0ca78ff75" providerId="ADAL" clId="{EA38BC93-432A-4131-9B12-9DAC240F0329}" dt="2021-12-03T22:21:59.546" v="293" actId="20577"/>
          <ac:spMkLst>
            <pc:docMk/>
            <pc:sldMk cId="1978099049" sldId="287"/>
            <ac:spMk id="12" creationId="{AA45D81D-2B2C-41DE-8BD9-4D5C45EAFF5E}"/>
          </ac:spMkLst>
        </pc:spChg>
      </pc:sldChg>
      <pc:sldChg chg="modSp ord">
        <pc:chgData name="Dustin Gale [KDC]" userId="ce9be9ab-de11-4b97-a3d0-30f0ca78ff75" providerId="ADAL" clId="{EA38BC93-432A-4131-9B12-9DAC240F0329}" dt="2021-12-06T16:24:43.565" v="323" actId="20577"/>
        <pc:sldMkLst>
          <pc:docMk/>
          <pc:sldMk cId="4004943556" sldId="288"/>
        </pc:sldMkLst>
        <pc:spChg chg="mod">
          <ac:chgData name="Dustin Gale [KDC]" userId="ce9be9ab-de11-4b97-a3d0-30f0ca78ff75" providerId="ADAL" clId="{EA38BC93-432A-4131-9B12-9DAC240F0329}" dt="2021-12-03T21:58:48.466" v="96" actId="255"/>
          <ac:spMkLst>
            <pc:docMk/>
            <pc:sldMk cId="4004943556" sldId="288"/>
            <ac:spMk id="6" creationId="{40802F78-C592-4C57-BE49-929F46F6E524}"/>
          </ac:spMkLst>
        </pc:spChg>
        <pc:spChg chg="mod">
          <ac:chgData name="Dustin Gale [KDC]" userId="ce9be9ab-de11-4b97-a3d0-30f0ca78ff75" providerId="ADAL" clId="{EA38BC93-432A-4131-9B12-9DAC240F0329}" dt="2021-12-06T16:24:43.565" v="323" actId="20577"/>
          <ac:spMkLst>
            <pc:docMk/>
            <pc:sldMk cId="4004943556" sldId="288"/>
            <ac:spMk id="12" creationId="{AA45D81D-2B2C-41DE-8BD9-4D5C45EAFF5E}"/>
          </ac:spMkLst>
        </pc:spChg>
      </pc:sldChg>
      <pc:sldChg chg="modSp">
        <pc:chgData name="Dustin Gale [KDC]" userId="ce9be9ab-de11-4b97-a3d0-30f0ca78ff75" providerId="ADAL" clId="{EA38BC93-432A-4131-9B12-9DAC240F0329}" dt="2021-12-03T22:01:16.075" v="123" actId="404"/>
        <pc:sldMkLst>
          <pc:docMk/>
          <pc:sldMk cId="3423248773" sldId="289"/>
        </pc:sldMkLst>
        <pc:spChg chg="mod">
          <ac:chgData name="Dustin Gale [KDC]" userId="ce9be9ab-de11-4b97-a3d0-30f0ca78ff75" providerId="ADAL" clId="{EA38BC93-432A-4131-9B12-9DAC240F0329}" dt="2021-12-03T21:59:01.794" v="97" actId="255"/>
          <ac:spMkLst>
            <pc:docMk/>
            <pc:sldMk cId="3423248773" sldId="289"/>
            <ac:spMk id="6" creationId="{40802F78-C592-4C57-BE49-929F46F6E524}"/>
          </ac:spMkLst>
        </pc:spChg>
        <pc:spChg chg="mod">
          <ac:chgData name="Dustin Gale [KDC]" userId="ce9be9ab-de11-4b97-a3d0-30f0ca78ff75" providerId="ADAL" clId="{EA38BC93-432A-4131-9B12-9DAC240F0329}" dt="2021-12-03T22:01:16.075" v="123" actId="404"/>
          <ac:spMkLst>
            <pc:docMk/>
            <pc:sldMk cId="3423248773" sldId="289"/>
            <ac:spMk id="12" creationId="{AA45D81D-2B2C-41DE-8BD9-4D5C45EAFF5E}"/>
          </ac:spMkLst>
        </pc:spChg>
      </pc:sldChg>
      <pc:sldChg chg="del">
        <pc:chgData name="Dustin Gale [KDC]" userId="ce9be9ab-de11-4b97-a3d0-30f0ca78ff75" providerId="ADAL" clId="{EA38BC93-432A-4131-9B12-9DAC240F0329}" dt="2021-12-03T22:01:24.870" v="124" actId="2696"/>
        <pc:sldMkLst>
          <pc:docMk/>
          <pc:sldMk cId="272328502" sldId="290"/>
        </pc:sldMkLst>
      </pc:sldChg>
      <pc:sldChg chg="modSp">
        <pc:chgData name="Dustin Gale [KDC]" userId="ce9be9ab-de11-4b97-a3d0-30f0ca78ff75" providerId="ADAL" clId="{EA38BC93-432A-4131-9B12-9DAC240F0329}" dt="2021-12-03T22:03:23.960" v="134" actId="255"/>
        <pc:sldMkLst>
          <pc:docMk/>
          <pc:sldMk cId="3002900335" sldId="291"/>
        </pc:sldMkLst>
        <pc:spChg chg="mod">
          <ac:chgData name="Dustin Gale [KDC]" userId="ce9be9ab-de11-4b97-a3d0-30f0ca78ff75" providerId="ADAL" clId="{EA38BC93-432A-4131-9B12-9DAC240F0329}" dt="2021-12-03T22:03:23.960" v="134" actId="255"/>
          <ac:spMkLst>
            <pc:docMk/>
            <pc:sldMk cId="3002900335" sldId="291"/>
            <ac:spMk id="6" creationId="{40802F78-C592-4C57-BE49-929F46F6E524}"/>
          </ac:spMkLst>
        </pc:spChg>
        <pc:spChg chg="mod">
          <ac:chgData name="Dustin Gale [KDC]" userId="ce9be9ab-de11-4b97-a3d0-30f0ca78ff75" providerId="ADAL" clId="{EA38BC93-432A-4131-9B12-9DAC240F0329}" dt="2021-12-03T22:01:39.730" v="128" actId="1076"/>
          <ac:spMkLst>
            <pc:docMk/>
            <pc:sldMk cId="3002900335" sldId="291"/>
            <ac:spMk id="12" creationId="{AA45D81D-2B2C-41DE-8BD9-4D5C45EAFF5E}"/>
          </ac:spMkLst>
        </pc:spChg>
      </pc:sldChg>
      <pc:sldChg chg="modSp">
        <pc:chgData name="Dustin Gale [KDC]" userId="ce9be9ab-de11-4b97-a3d0-30f0ca78ff75" providerId="ADAL" clId="{EA38BC93-432A-4131-9B12-9DAC240F0329}" dt="2021-12-03T22:23:56.495" v="297" actId="6549"/>
        <pc:sldMkLst>
          <pc:docMk/>
          <pc:sldMk cId="3124607406" sldId="292"/>
        </pc:sldMkLst>
        <pc:spChg chg="mod">
          <ac:chgData name="Dustin Gale [KDC]" userId="ce9be9ab-de11-4b97-a3d0-30f0ca78ff75" providerId="ADAL" clId="{EA38BC93-432A-4131-9B12-9DAC240F0329}" dt="2021-12-03T22:03:30.687" v="135" actId="255"/>
          <ac:spMkLst>
            <pc:docMk/>
            <pc:sldMk cId="3124607406" sldId="292"/>
            <ac:spMk id="6" creationId="{40802F78-C592-4C57-BE49-929F46F6E524}"/>
          </ac:spMkLst>
        </pc:spChg>
        <pc:spChg chg="mod">
          <ac:chgData name="Dustin Gale [KDC]" userId="ce9be9ab-de11-4b97-a3d0-30f0ca78ff75" providerId="ADAL" clId="{EA38BC93-432A-4131-9B12-9DAC240F0329}" dt="2021-12-03T22:23:56.495" v="297" actId="6549"/>
          <ac:spMkLst>
            <pc:docMk/>
            <pc:sldMk cId="3124607406" sldId="292"/>
            <ac:spMk id="12" creationId="{AA45D81D-2B2C-41DE-8BD9-4D5C45EAFF5E}"/>
          </ac:spMkLst>
        </pc:spChg>
      </pc:sldChg>
      <pc:sldChg chg="modSp">
        <pc:chgData name="Dustin Gale [KDC]" userId="ce9be9ab-de11-4b97-a3d0-30f0ca78ff75" providerId="ADAL" clId="{EA38BC93-432A-4131-9B12-9DAC240F0329}" dt="2021-12-03T22:24:18.702" v="310" actId="20577"/>
        <pc:sldMkLst>
          <pc:docMk/>
          <pc:sldMk cId="3382079488" sldId="293"/>
        </pc:sldMkLst>
        <pc:spChg chg="mod">
          <ac:chgData name="Dustin Gale [KDC]" userId="ce9be9ab-de11-4b97-a3d0-30f0ca78ff75" providerId="ADAL" clId="{EA38BC93-432A-4131-9B12-9DAC240F0329}" dt="2021-12-03T22:24:18.702" v="310" actId="20577"/>
          <ac:spMkLst>
            <pc:docMk/>
            <pc:sldMk cId="3382079488" sldId="293"/>
            <ac:spMk id="6" creationId="{40802F78-C592-4C57-BE49-929F46F6E524}"/>
          </ac:spMkLst>
        </pc:spChg>
        <pc:spChg chg="mod">
          <ac:chgData name="Dustin Gale [KDC]" userId="ce9be9ab-de11-4b97-a3d0-30f0ca78ff75" providerId="ADAL" clId="{EA38BC93-432A-4131-9B12-9DAC240F0329}" dt="2021-12-03T21:53:07.120" v="54" actId="5793"/>
          <ac:spMkLst>
            <pc:docMk/>
            <pc:sldMk cId="3382079488" sldId="293"/>
            <ac:spMk id="12" creationId="{AA45D81D-2B2C-41DE-8BD9-4D5C45EAFF5E}"/>
          </ac:spMkLst>
        </pc:spChg>
      </pc:sldChg>
      <pc:sldChg chg="del">
        <pc:chgData name="Dustin Gale [KDC]" userId="ce9be9ab-de11-4b97-a3d0-30f0ca78ff75" providerId="ADAL" clId="{EA38BC93-432A-4131-9B12-9DAC240F0329}" dt="2021-12-03T21:53:13.172" v="55" actId="2696"/>
        <pc:sldMkLst>
          <pc:docMk/>
          <pc:sldMk cId="479088910" sldId="294"/>
        </pc:sldMkLst>
      </pc:sldChg>
      <pc:sldChg chg="modSp">
        <pc:chgData name="Dustin Gale [KDC]" userId="ce9be9ab-de11-4b97-a3d0-30f0ca78ff75" providerId="ADAL" clId="{EA38BC93-432A-4131-9B12-9DAC240F0329}" dt="2021-12-03T22:03:46.488" v="138" actId="255"/>
        <pc:sldMkLst>
          <pc:docMk/>
          <pc:sldMk cId="2191290109" sldId="295"/>
        </pc:sldMkLst>
        <pc:spChg chg="mod">
          <ac:chgData name="Dustin Gale [KDC]" userId="ce9be9ab-de11-4b97-a3d0-30f0ca78ff75" providerId="ADAL" clId="{EA38BC93-432A-4131-9B12-9DAC240F0329}" dt="2021-12-03T22:03:46.488" v="138" actId="255"/>
          <ac:spMkLst>
            <pc:docMk/>
            <pc:sldMk cId="2191290109" sldId="295"/>
            <ac:spMk id="7" creationId="{0D1871ED-FC54-438B-BD50-C2C62F045E3B}"/>
          </ac:spMkLst>
        </pc:spChg>
      </pc:sldChg>
      <pc:sldChg chg="modSp del addCm">
        <pc:chgData name="Dustin Gale [KDC]" userId="ce9be9ab-de11-4b97-a3d0-30f0ca78ff75" providerId="ADAL" clId="{EA38BC93-432A-4131-9B12-9DAC240F0329}" dt="2021-12-06T20:22:25.057" v="436" actId="2696"/>
        <pc:sldMkLst>
          <pc:docMk/>
          <pc:sldMk cId="1482811545" sldId="296"/>
        </pc:sldMkLst>
        <pc:spChg chg="mod">
          <ac:chgData name="Dustin Gale [KDC]" userId="ce9be9ab-de11-4b97-a3d0-30f0ca78ff75" providerId="ADAL" clId="{EA38BC93-432A-4131-9B12-9DAC240F0329}" dt="2021-12-03T22:03:51.783" v="139" actId="255"/>
          <ac:spMkLst>
            <pc:docMk/>
            <pc:sldMk cId="1482811545" sldId="296"/>
            <ac:spMk id="6" creationId="{40802F78-C592-4C57-BE49-929F46F6E524}"/>
          </ac:spMkLst>
        </pc:spChg>
        <pc:spChg chg="mod">
          <ac:chgData name="Dustin Gale [KDC]" userId="ce9be9ab-de11-4b97-a3d0-30f0ca78ff75" providerId="ADAL" clId="{EA38BC93-432A-4131-9B12-9DAC240F0329}" dt="2021-12-03T22:24:50.182" v="311" actId="12"/>
          <ac:spMkLst>
            <pc:docMk/>
            <pc:sldMk cId="1482811545" sldId="296"/>
            <ac:spMk id="12" creationId="{AA45D81D-2B2C-41DE-8BD9-4D5C45EAFF5E}"/>
          </ac:spMkLst>
        </pc:spChg>
      </pc:sldChg>
      <pc:sldChg chg="modSp">
        <pc:chgData name="Dustin Gale [KDC]" userId="ce9be9ab-de11-4b97-a3d0-30f0ca78ff75" providerId="ADAL" clId="{EA38BC93-432A-4131-9B12-9DAC240F0329}" dt="2021-12-03T22:04:08.471" v="140" actId="255"/>
        <pc:sldMkLst>
          <pc:docMk/>
          <pc:sldMk cId="2449626556" sldId="297"/>
        </pc:sldMkLst>
        <pc:spChg chg="mod">
          <ac:chgData name="Dustin Gale [KDC]" userId="ce9be9ab-de11-4b97-a3d0-30f0ca78ff75" providerId="ADAL" clId="{EA38BC93-432A-4131-9B12-9DAC240F0329}" dt="2021-12-03T22:04:08.471" v="140" actId="255"/>
          <ac:spMkLst>
            <pc:docMk/>
            <pc:sldMk cId="2449626556" sldId="297"/>
            <ac:spMk id="6" creationId="{40802F78-C592-4C57-BE49-929F46F6E524}"/>
          </ac:spMkLst>
        </pc:spChg>
      </pc:sldChg>
      <pc:sldChg chg="modSp add ord">
        <pc:chgData name="Dustin Gale [KDC]" userId="ce9be9ab-de11-4b97-a3d0-30f0ca78ff75" providerId="ADAL" clId="{EA38BC93-432A-4131-9B12-9DAC240F0329}" dt="2021-12-03T22:15:39.717" v="240" actId="14100"/>
        <pc:sldMkLst>
          <pc:docMk/>
          <pc:sldMk cId="1361895618" sldId="298"/>
        </pc:sldMkLst>
        <pc:spChg chg="mod">
          <ac:chgData name="Dustin Gale [KDC]" userId="ce9be9ab-de11-4b97-a3d0-30f0ca78ff75" providerId="ADAL" clId="{EA38BC93-432A-4131-9B12-9DAC240F0329}" dt="2021-12-03T22:15:39.717" v="240" actId="14100"/>
          <ac:spMkLst>
            <pc:docMk/>
            <pc:sldMk cId="1361895618" sldId="298"/>
            <ac:spMk id="5" creationId="{B0BC73F4-84CA-43FF-89E4-7BCCFACF1197}"/>
          </ac:spMkLst>
        </pc:spChg>
        <pc:spChg chg="mod">
          <ac:chgData name="Dustin Gale [KDC]" userId="ce9be9ab-de11-4b97-a3d0-30f0ca78ff75" providerId="ADAL" clId="{EA38BC93-432A-4131-9B12-9DAC240F0329}" dt="2021-12-03T22:14:46.629" v="231" actId="20577"/>
          <ac:spMkLst>
            <pc:docMk/>
            <pc:sldMk cId="1361895618" sldId="298"/>
            <ac:spMk id="6" creationId="{40802F78-C592-4C57-BE49-929F46F6E524}"/>
          </ac:spMkLst>
        </pc:spChg>
        <pc:spChg chg="mod">
          <ac:chgData name="Dustin Gale [KDC]" userId="ce9be9ab-de11-4b97-a3d0-30f0ca78ff75" providerId="ADAL" clId="{EA38BC93-432A-4131-9B12-9DAC240F0329}" dt="2021-12-03T22:15:35.083" v="239" actId="6549"/>
          <ac:spMkLst>
            <pc:docMk/>
            <pc:sldMk cId="1361895618" sldId="298"/>
            <ac:spMk id="12" creationId="{AA45D81D-2B2C-41DE-8BD9-4D5C45EAFF5E}"/>
          </ac:spMkLst>
        </pc:spChg>
      </pc:sldChg>
      <pc:sldChg chg="add del setBg">
        <pc:chgData name="Dustin Gale [KDC]" userId="ce9be9ab-de11-4b97-a3d0-30f0ca78ff75" providerId="ADAL" clId="{EA38BC93-432A-4131-9B12-9DAC240F0329}" dt="2021-12-03T22:14:36.328" v="228" actId="2696"/>
        <pc:sldMkLst>
          <pc:docMk/>
          <pc:sldMk cId="1695553777" sldId="298"/>
        </pc:sldMkLst>
      </pc:sldChg>
    </pc:docChg>
  </pc:docChgLst>
  <pc:docChgLst>
    <pc:chgData name="Kayla Savage [KDC]" userId="58cf4a3d-e3fd-49bc-90dd-ae4eb8f9ed76" providerId="ADAL" clId="{017D7660-7DC6-4E3B-A71F-195448C6C415}"/>
    <pc:docChg chg="custSel modSld">
      <pc:chgData name="Kayla Savage [KDC]" userId="58cf4a3d-e3fd-49bc-90dd-ae4eb8f9ed76" providerId="ADAL" clId="{017D7660-7DC6-4E3B-A71F-195448C6C415}" dt="2021-12-06T20:15:24.078" v="49" actId="1589"/>
      <pc:docMkLst>
        <pc:docMk/>
      </pc:docMkLst>
      <pc:sldChg chg="addCm modCm">
        <pc:chgData name="Kayla Savage [KDC]" userId="58cf4a3d-e3fd-49bc-90dd-ae4eb8f9ed76" providerId="ADAL" clId="{017D7660-7DC6-4E3B-A71F-195448C6C415}" dt="2021-12-06T20:02:10.923" v="1"/>
        <pc:sldMkLst>
          <pc:docMk/>
          <pc:sldMk cId="2039367594" sldId="257"/>
        </pc:sldMkLst>
      </pc:sldChg>
      <pc:sldChg chg="addCm modCm">
        <pc:chgData name="Kayla Savage [KDC]" userId="58cf4a3d-e3fd-49bc-90dd-ae4eb8f9ed76" providerId="ADAL" clId="{017D7660-7DC6-4E3B-A71F-195448C6C415}" dt="2021-12-06T20:03:47.752" v="9" actId="1589"/>
        <pc:sldMkLst>
          <pc:docMk/>
          <pc:sldMk cId="2954967553" sldId="260"/>
        </pc:sldMkLst>
      </pc:sldChg>
      <pc:sldChg chg="addCm modCm">
        <pc:chgData name="Kayla Savage [KDC]" userId="58cf4a3d-e3fd-49bc-90dd-ae4eb8f9ed76" providerId="ADAL" clId="{017D7660-7DC6-4E3B-A71F-195448C6C415}" dt="2021-12-06T20:04:21.443" v="11"/>
        <pc:sldMkLst>
          <pc:docMk/>
          <pc:sldMk cId="3687139456" sldId="267"/>
        </pc:sldMkLst>
      </pc:sldChg>
      <pc:sldChg chg="modSp">
        <pc:chgData name="Kayla Savage [KDC]" userId="58cf4a3d-e3fd-49bc-90dd-ae4eb8f9ed76" providerId="ADAL" clId="{017D7660-7DC6-4E3B-A71F-195448C6C415}" dt="2021-12-06T20:02:10.985" v="3" actId="27636"/>
        <pc:sldMkLst>
          <pc:docMk/>
          <pc:sldMk cId="2306417173" sldId="271"/>
        </pc:sldMkLst>
        <pc:spChg chg="mod">
          <ac:chgData name="Kayla Savage [KDC]" userId="58cf4a3d-e3fd-49bc-90dd-ae4eb8f9ed76" providerId="ADAL" clId="{017D7660-7DC6-4E3B-A71F-195448C6C415}" dt="2021-12-06T20:02:10.985" v="3" actId="27636"/>
          <ac:spMkLst>
            <pc:docMk/>
            <pc:sldMk cId="2306417173" sldId="271"/>
            <ac:spMk id="9" creationId="{1CED5885-002C-4818-BE0A-BF0C3071EDD9}"/>
          </ac:spMkLst>
        </pc:spChg>
      </pc:sldChg>
      <pc:sldChg chg="addCm delCm">
        <pc:chgData name="Kayla Savage [KDC]" userId="58cf4a3d-e3fd-49bc-90dd-ae4eb8f9ed76" providerId="ADAL" clId="{017D7660-7DC6-4E3B-A71F-195448C6C415}" dt="2021-12-06T20:08:53.753" v="16" actId="1592"/>
        <pc:sldMkLst>
          <pc:docMk/>
          <pc:sldMk cId="2021806579" sldId="275"/>
        </pc:sldMkLst>
      </pc:sldChg>
      <pc:sldChg chg="addCm modCm">
        <pc:chgData name="Kayla Savage [KDC]" userId="58cf4a3d-e3fd-49bc-90dd-ae4eb8f9ed76" providerId="ADAL" clId="{017D7660-7DC6-4E3B-A71F-195448C6C415}" dt="2021-12-06T20:15:24.078" v="49" actId="1589"/>
        <pc:sldMkLst>
          <pc:docMk/>
          <pc:sldMk cId="4282506908" sldId="282"/>
        </pc:sldMkLst>
      </pc:sldChg>
      <pc:sldChg chg="modSp addCm modCm">
        <pc:chgData name="Kayla Savage [KDC]" userId="58cf4a3d-e3fd-49bc-90dd-ae4eb8f9ed76" providerId="ADAL" clId="{017D7660-7DC6-4E3B-A71F-195448C6C415}" dt="2021-12-06T20:07:37.060" v="14" actId="1589"/>
        <pc:sldMkLst>
          <pc:docMk/>
          <pc:sldMk cId="435969594" sldId="283"/>
        </pc:sldMkLst>
        <pc:spChg chg="mod">
          <ac:chgData name="Kayla Savage [KDC]" userId="58cf4a3d-e3fd-49bc-90dd-ae4eb8f9ed76" providerId="ADAL" clId="{017D7660-7DC6-4E3B-A71F-195448C6C415}" dt="2021-12-06T20:02:10.973" v="2" actId="27636"/>
          <ac:spMkLst>
            <pc:docMk/>
            <pc:sldMk cId="435969594" sldId="283"/>
            <ac:spMk id="12" creationId="{25E397C4-7A36-445A-BC24-136B2F58C823}"/>
          </ac:spMkLst>
        </pc:spChg>
      </pc:sldChg>
      <pc:sldChg chg="modSp addCm modCm">
        <pc:chgData name="Kayla Savage [KDC]" userId="58cf4a3d-e3fd-49bc-90dd-ae4eb8f9ed76" providerId="ADAL" clId="{017D7660-7DC6-4E3B-A71F-195448C6C415}" dt="2021-12-06T20:11:22.515" v="20"/>
        <pc:sldMkLst>
          <pc:docMk/>
          <pc:sldMk cId="2645960518" sldId="286"/>
        </pc:sldMkLst>
        <pc:spChg chg="mod">
          <ac:chgData name="Kayla Savage [KDC]" userId="58cf4a3d-e3fd-49bc-90dd-ae4eb8f9ed76" providerId="ADAL" clId="{017D7660-7DC6-4E3B-A71F-195448C6C415}" dt="2021-12-06T20:10:31.813" v="18" actId="20577"/>
          <ac:spMkLst>
            <pc:docMk/>
            <pc:sldMk cId="2645960518" sldId="286"/>
            <ac:spMk id="12" creationId="{AA45D81D-2B2C-41DE-8BD9-4D5C45EAFF5E}"/>
          </ac:spMkLst>
        </pc:spChg>
      </pc:sldChg>
      <pc:sldChg chg="addCm modCm">
        <pc:chgData name="Kayla Savage [KDC]" userId="58cf4a3d-e3fd-49bc-90dd-ae4eb8f9ed76" providerId="ADAL" clId="{017D7660-7DC6-4E3B-A71F-195448C6C415}" dt="2021-12-06T20:12:01.811" v="22"/>
        <pc:sldMkLst>
          <pc:docMk/>
          <pc:sldMk cId="1978099049" sldId="287"/>
        </pc:sldMkLst>
      </pc:sldChg>
      <pc:sldChg chg="modSp">
        <pc:chgData name="Kayla Savage [KDC]" userId="58cf4a3d-e3fd-49bc-90dd-ae4eb8f9ed76" providerId="ADAL" clId="{017D7660-7DC6-4E3B-A71F-195448C6C415}" dt="2021-12-06T20:12:49.651" v="30" actId="20577"/>
        <pc:sldMkLst>
          <pc:docMk/>
          <pc:sldMk cId="3382079488" sldId="293"/>
        </pc:sldMkLst>
        <pc:spChg chg="mod">
          <ac:chgData name="Kayla Savage [KDC]" userId="58cf4a3d-e3fd-49bc-90dd-ae4eb8f9ed76" providerId="ADAL" clId="{017D7660-7DC6-4E3B-A71F-195448C6C415}" dt="2021-12-06T20:12:49.651" v="30" actId="20577"/>
          <ac:spMkLst>
            <pc:docMk/>
            <pc:sldMk cId="3382079488" sldId="293"/>
            <ac:spMk id="6" creationId="{40802F78-C592-4C57-BE49-929F46F6E524}"/>
          </ac:spMkLst>
        </pc:spChg>
      </pc:sldChg>
      <pc:sldChg chg="modSp">
        <pc:chgData name="Kayla Savage [KDC]" userId="58cf4a3d-e3fd-49bc-90dd-ae4eb8f9ed76" providerId="ADAL" clId="{017D7660-7DC6-4E3B-A71F-195448C6C415}" dt="2021-12-06T20:13:07.430" v="44" actId="20577"/>
        <pc:sldMkLst>
          <pc:docMk/>
          <pc:sldMk cId="2191290109" sldId="295"/>
        </pc:sldMkLst>
        <pc:spChg chg="mod">
          <ac:chgData name="Kayla Savage [KDC]" userId="58cf4a3d-e3fd-49bc-90dd-ae4eb8f9ed76" providerId="ADAL" clId="{017D7660-7DC6-4E3B-A71F-195448C6C415}" dt="2021-12-06T20:13:07.430" v="44" actId="20577"/>
          <ac:spMkLst>
            <pc:docMk/>
            <pc:sldMk cId="2191290109" sldId="295"/>
            <ac:spMk id="7" creationId="{0D1871ED-FC54-438B-BD50-C2C62F045E3B}"/>
          </ac:spMkLst>
        </pc:spChg>
      </pc:sldChg>
      <pc:sldChg chg="addCm modCm">
        <pc:chgData name="Kayla Savage [KDC]" userId="58cf4a3d-e3fd-49bc-90dd-ae4eb8f9ed76" providerId="ADAL" clId="{017D7660-7DC6-4E3B-A71F-195448C6C415}" dt="2021-12-06T20:13:51.318" v="46"/>
        <pc:sldMkLst>
          <pc:docMk/>
          <pc:sldMk cId="1482811545" sldId="296"/>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12-06T14:01:56.970" idx="1">
    <p:pos x="7680" y="14"/>
    <p:text>Need a different photo</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12-06T14:02:17.009" idx="2">
    <p:pos x="10" y="10"/>
    <p:text>Heading should be "Section 3 of Housing and Urban Development Action of 1968"</p:text>
    <p:extLst>
      <p:ext uri="{C676402C-5697-4E1C-873F-D02D1690AC5C}">
        <p15:threadingInfo xmlns:p15="http://schemas.microsoft.com/office/powerpoint/2012/main" timeZoneBias="360"/>
      </p:ext>
    </p:extLst>
  </p:cm>
  <p:cm authorId="1" dt="2021-12-06T14:03:07.905" idx="3">
    <p:pos x="10" y="106"/>
    <p:text>The bullets below are specific to it</p:text>
    <p:extLst>
      <p:ext uri="{C676402C-5697-4E1C-873F-D02D1690AC5C}">
        <p15:threadingInfo xmlns:p15="http://schemas.microsoft.com/office/powerpoint/2012/main" timeZoneBias="360">
          <p15:parentCm authorId="1" idx="2"/>
        </p15:threadingInfo>
      </p:ext>
    </p:extLst>
  </p:cm>
  <p:cm authorId="2" dt="2021-12-06T14:13:33.798" idx="2">
    <p:pos x="10" y="202"/>
    <p:text>updated</p:text>
    <p:extLst>
      <p:ext uri="{C676402C-5697-4E1C-873F-D02D1690AC5C}">
        <p15:threadingInfo xmlns:p15="http://schemas.microsoft.com/office/powerpoint/2012/main" timeZoneBias="360">
          <p15:parentCm authorId="1" idx="2"/>
        </p15:threadingInfo>
      </p:ext>
    </p:extLst>
  </p:cm>
  <p:cm authorId="1" dt="2021-12-06T14:03:13.514" idx="4">
    <p:pos x="1278" y="3084"/>
    <p:text>What does this mean?</p:text>
    <p:extLst>
      <p:ext uri="{C676402C-5697-4E1C-873F-D02D1690AC5C}">
        <p15:threadingInfo xmlns:p15="http://schemas.microsoft.com/office/powerpoint/2012/main" timeZoneBias="360"/>
      </p:ext>
    </p:extLst>
  </p:cm>
  <p:cm authorId="1" dt="2021-12-06T14:03:47.749" idx="5">
    <p:pos x="1278" y="3180"/>
    <p:text>I'm purposely being naive</p:text>
    <p:extLst>
      <p:ext uri="{C676402C-5697-4E1C-873F-D02D1690AC5C}">
        <p15:threadingInfo xmlns:p15="http://schemas.microsoft.com/office/powerpoint/2012/main" timeZoneBias="360">
          <p15:parentCm authorId="1" idx="4"/>
        </p15:threadingInfo>
      </p:ext>
    </p:extLst>
  </p:cm>
  <p:cm authorId="2" dt="2021-12-06T14:12:42.403" idx="1">
    <p:pos x="1278" y="3276"/>
    <p:text>this is the regulation for Section 3. Same as the old one, just amended. I will explain that in the recording.</p:text>
    <p:extLst>
      <p:ext uri="{C676402C-5697-4E1C-873F-D02D1690AC5C}">
        <p15:threadingInfo xmlns:p15="http://schemas.microsoft.com/office/powerpoint/2012/main" timeZoneBias="360">
          <p15:parentCm authorId="1" idx="4"/>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12-06T14:04:07.577" idx="6">
    <p:pos x="10" y="10"/>
    <p:text>I like this slide</p:text>
    <p:extLst>
      <p:ext uri="{C676402C-5697-4E1C-873F-D02D1690AC5C}">
        <p15:threadingInfo xmlns:p15="http://schemas.microsoft.com/office/powerpoint/2012/main" timeZoneBias="3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12-06T14:04:35.643" idx="7">
    <p:pos x="7338" y="930"/>
    <p:text>Simplify or break up the sentence</p:text>
    <p:extLst>
      <p:ext uri="{C676402C-5697-4E1C-873F-D02D1690AC5C}">
        <p15:threadingInfo xmlns:p15="http://schemas.microsoft.com/office/powerpoint/2012/main" timeZoneBias="360"/>
      </p:ext>
    </p:extLst>
  </p:cm>
  <p:cm authorId="1" dt="2021-12-06T14:07:37.057" idx="8">
    <p:pos x="7338" y="1026"/>
    <p:text>What does this actually mean?</p:text>
    <p:extLst>
      <p:ext uri="{C676402C-5697-4E1C-873F-D02D1690AC5C}">
        <p15:threadingInfo xmlns:p15="http://schemas.microsoft.com/office/powerpoint/2012/main" timeZoneBias="360">
          <p15:parentCm authorId="1" idx="7"/>
        </p15:threadingInfo>
      </p:ext>
    </p:extLst>
  </p:cm>
  <p:cm authorId="2" dt="2021-12-06T14:15:02.762" idx="3">
    <p:pos x="7338" y="1122"/>
    <p:text>Its an example if Section 3 applies to the project.</p:text>
    <p:extLst>
      <p:ext uri="{C676402C-5697-4E1C-873F-D02D1690AC5C}">
        <p15:threadingInfo xmlns:p15="http://schemas.microsoft.com/office/powerpoint/2012/main" timeZoneBias="360">
          <p15:parentCm authorId="1" idx="7"/>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12-06T14:11:04.961" idx="10">
    <p:pos x="264" y="1116"/>
    <p:text>Are the color blocks intentional? It doesn't make sense where they fall</p:text>
    <p:extLst>
      <p:ext uri="{C676402C-5697-4E1C-873F-D02D1690AC5C}">
        <p15:threadingInfo xmlns:p15="http://schemas.microsoft.com/office/powerpoint/2012/main" timeZoneBias="360"/>
      </p:ext>
    </p:extLst>
  </p:cm>
  <p:cm authorId="2" dt="2021-12-06T14:20:40.862" idx="5">
    <p:pos x="264" y="1212"/>
    <p:text>Cory did that. I'd assume since its bullet points</p:text>
    <p:extLst>
      <p:ext uri="{C676402C-5697-4E1C-873F-D02D1690AC5C}">
        <p15:threadingInfo xmlns:p15="http://schemas.microsoft.com/office/powerpoint/2012/main" timeZoneBias="360">
          <p15:parentCm authorId="1" idx="10"/>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1-12-06T14:11:41.446" idx="11">
    <p:pos x="10" y="10"/>
    <p:text>As I noted previously - this is a continued slide - note that in the title</p:text>
    <p:extLst>
      <p:ext uri="{C676402C-5697-4E1C-873F-D02D1690AC5C}">
        <p15:threadingInfo xmlns:p15="http://schemas.microsoft.com/office/powerpoint/2012/main" timeZoneBias="3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1-12-06T14:14:10.598" idx="13">
    <p:pos x="10" y="10"/>
    <p:text>In general, what other pictures or graphics would be helpful for this presentation? I'm thinking examples or graphics that show processes, etc.</p:text>
    <p:extLst>
      <p:ext uri="{C676402C-5697-4E1C-873F-D02D1690AC5C}">
        <p15:threadingInfo xmlns:p15="http://schemas.microsoft.com/office/powerpoint/2012/main" timeZoneBias="360"/>
      </p:ext>
    </p:extLst>
  </p:cm>
  <p:cm authorId="1" dt="2021-12-06T14:15:24.076" idx="14">
    <p:pos x="10" y="106"/>
    <p:text>Pictures aren't required - but when used as tools for committment to memory and instruction, they can be very helpful</p:text>
    <p:extLst>
      <p:ext uri="{C676402C-5697-4E1C-873F-D02D1690AC5C}">
        <p15:threadingInfo xmlns:p15="http://schemas.microsoft.com/office/powerpoint/2012/main" timeZoneBias="360">
          <p15:parentCm authorId="1" idx="13"/>
        </p15:threadingInfo>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32E76-7DF0-4C35-B04F-4B93D88B02EB}"/>
              </a:ext>
            </a:extLst>
          </p:cNvPr>
          <p:cNvSpPr>
            <a:spLocks noGrp="1"/>
          </p:cNvSpPr>
          <p:nvPr>
            <p:ph type="ctrTitle"/>
          </p:nvPr>
        </p:nvSpPr>
        <p:spPr>
          <a:xfrm>
            <a:off x="1524000" y="1122363"/>
            <a:ext cx="9144000" cy="2387600"/>
          </a:xfrm>
        </p:spPr>
        <p:txBody>
          <a:bodyPr anchor="b"/>
          <a:lstStyle>
            <a:lvl1pPr algn="ctr">
              <a:defRPr sz="6000">
                <a:latin typeface="Montserrat ExtraBold" panose="00000900000000000000" pitchFamily="50" charset="0"/>
              </a:defRPr>
            </a:lvl1pPr>
          </a:lstStyle>
          <a:p>
            <a:r>
              <a:rPr lang="en-US" dirty="0"/>
              <a:t>Click to edit Master title style</a:t>
            </a:r>
          </a:p>
        </p:txBody>
      </p:sp>
      <p:sp>
        <p:nvSpPr>
          <p:cNvPr id="3" name="Subtitle 2">
            <a:extLst>
              <a:ext uri="{FF2B5EF4-FFF2-40B4-BE49-F238E27FC236}">
                <a16:creationId xmlns:a16="http://schemas.microsoft.com/office/drawing/2014/main" id="{CFB3B577-5A7E-42E2-AD55-6220E67798C2}"/>
              </a:ext>
            </a:extLst>
          </p:cNvPr>
          <p:cNvSpPr>
            <a:spLocks noGrp="1"/>
          </p:cNvSpPr>
          <p:nvPr>
            <p:ph type="subTitle" idx="1"/>
          </p:nvPr>
        </p:nvSpPr>
        <p:spPr>
          <a:xfrm>
            <a:off x="1524000" y="3602038"/>
            <a:ext cx="9144000" cy="1655762"/>
          </a:xfrm>
        </p:spPr>
        <p:txBody>
          <a:bodyPr/>
          <a:lstStyle>
            <a:lvl1pPr marL="0" indent="0" algn="ctr">
              <a:buNone/>
              <a:defRPr sz="2400">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74841A1C-6115-416B-838C-AC63E1ABEA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0E29BC-8863-4F7F-AF80-9C38609169AA}"/>
              </a:ext>
            </a:extLst>
          </p:cNvPr>
          <p:cNvSpPr>
            <a:spLocks noGrp="1"/>
          </p:cNvSpPr>
          <p:nvPr>
            <p:ph type="sldNum" sz="quarter" idx="12"/>
          </p:nvPr>
        </p:nvSpPr>
        <p:spPr/>
        <p:txBody>
          <a:bodyPr/>
          <a:lstStyle/>
          <a:p>
            <a:fld id="{38A1FC17-FA95-4363-8EE4-0FF45B917BBD}" type="slidenum">
              <a:rPr lang="en-US" smtClean="0"/>
              <a:t>‹#›</a:t>
            </a:fld>
            <a:endParaRPr lang="en-US"/>
          </a:p>
        </p:txBody>
      </p:sp>
    </p:spTree>
    <p:extLst>
      <p:ext uri="{BB962C8B-B14F-4D97-AF65-F5344CB8AC3E}">
        <p14:creationId xmlns:p14="http://schemas.microsoft.com/office/powerpoint/2010/main" val="3555081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E1E18-FA79-4DDA-A5E8-ED396374E5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019583-68C8-4D49-A1B7-E707F483FC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432F-CE86-4A20-9D8A-1B50B9B9D69A}"/>
              </a:ext>
            </a:extLst>
          </p:cNvPr>
          <p:cNvSpPr>
            <a:spLocks noGrp="1"/>
          </p:cNvSpPr>
          <p:nvPr>
            <p:ph type="dt" sz="half" idx="10"/>
          </p:nvPr>
        </p:nvSpPr>
        <p:spPr/>
        <p:txBody>
          <a:bodyPr/>
          <a:lstStyle/>
          <a:p>
            <a:fld id="{F6FFA5E4-CE21-4C91-BBE4-2A8F1B1FFC50}" type="datetimeFigureOut">
              <a:rPr lang="en-US" smtClean="0"/>
              <a:t>12/7/2021</a:t>
            </a:fld>
            <a:endParaRPr lang="en-US"/>
          </a:p>
        </p:txBody>
      </p:sp>
      <p:sp>
        <p:nvSpPr>
          <p:cNvPr id="5" name="Footer Placeholder 4">
            <a:extLst>
              <a:ext uri="{FF2B5EF4-FFF2-40B4-BE49-F238E27FC236}">
                <a16:creationId xmlns:a16="http://schemas.microsoft.com/office/drawing/2014/main" id="{25195E4F-D22A-4450-BCD1-6600DCC3C1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2CB2D6-790F-4780-BA84-37AE1D94DBB6}"/>
              </a:ext>
            </a:extLst>
          </p:cNvPr>
          <p:cNvSpPr>
            <a:spLocks noGrp="1"/>
          </p:cNvSpPr>
          <p:nvPr>
            <p:ph type="sldNum" sz="quarter" idx="12"/>
          </p:nvPr>
        </p:nvSpPr>
        <p:spPr/>
        <p:txBody>
          <a:bodyPr/>
          <a:lstStyle/>
          <a:p>
            <a:fld id="{38A1FC17-FA95-4363-8EE4-0FF45B917BBD}" type="slidenum">
              <a:rPr lang="en-US" smtClean="0"/>
              <a:t>‹#›</a:t>
            </a:fld>
            <a:endParaRPr lang="en-US"/>
          </a:p>
        </p:txBody>
      </p:sp>
    </p:spTree>
    <p:extLst>
      <p:ext uri="{BB962C8B-B14F-4D97-AF65-F5344CB8AC3E}">
        <p14:creationId xmlns:p14="http://schemas.microsoft.com/office/powerpoint/2010/main" val="4288702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0DE03A-DAD3-4A8C-BAAB-C42F72FA11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663420-B7EF-42F5-921D-7E6BF05408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9CA07-C525-41EA-B68C-ED19564443F3}"/>
              </a:ext>
            </a:extLst>
          </p:cNvPr>
          <p:cNvSpPr>
            <a:spLocks noGrp="1"/>
          </p:cNvSpPr>
          <p:nvPr>
            <p:ph type="dt" sz="half" idx="10"/>
          </p:nvPr>
        </p:nvSpPr>
        <p:spPr/>
        <p:txBody>
          <a:bodyPr/>
          <a:lstStyle/>
          <a:p>
            <a:fld id="{F6FFA5E4-CE21-4C91-BBE4-2A8F1B1FFC50}" type="datetimeFigureOut">
              <a:rPr lang="en-US" smtClean="0"/>
              <a:t>12/7/2021</a:t>
            </a:fld>
            <a:endParaRPr lang="en-US"/>
          </a:p>
        </p:txBody>
      </p:sp>
      <p:sp>
        <p:nvSpPr>
          <p:cNvPr id="5" name="Footer Placeholder 4">
            <a:extLst>
              <a:ext uri="{FF2B5EF4-FFF2-40B4-BE49-F238E27FC236}">
                <a16:creationId xmlns:a16="http://schemas.microsoft.com/office/drawing/2014/main" id="{D86839F1-1488-403A-BFC8-94F75A9AB6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6CE25D-3430-4705-9C4B-54DE26F81C0F}"/>
              </a:ext>
            </a:extLst>
          </p:cNvPr>
          <p:cNvSpPr>
            <a:spLocks noGrp="1"/>
          </p:cNvSpPr>
          <p:nvPr>
            <p:ph type="sldNum" sz="quarter" idx="12"/>
          </p:nvPr>
        </p:nvSpPr>
        <p:spPr/>
        <p:txBody>
          <a:bodyPr/>
          <a:lstStyle/>
          <a:p>
            <a:fld id="{38A1FC17-FA95-4363-8EE4-0FF45B917BBD}" type="slidenum">
              <a:rPr lang="en-US" smtClean="0"/>
              <a:t>‹#›</a:t>
            </a:fld>
            <a:endParaRPr lang="en-US"/>
          </a:p>
        </p:txBody>
      </p:sp>
    </p:spTree>
    <p:extLst>
      <p:ext uri="{BB962C8B-B14F-4D97-AF65-F5344CB8AC3E}">
        <p14:creationId xmlns:p14="http://schemas.microsoft.com/office/powerpoint/2010/main" val="58546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F7FE-08F2-4EBC-AB41-6DE96763AC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E37D6B-73BE-41E0-AC5A-083BBA1E18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548C16-B465-4E4A-80A7-FFB255095402}"/>
              </a:ext>
            </a:extLst>
          </p:cNvPr>
          <p:cNvSpPr>
            <a:spLocks noGrp="1"/>
          </p:cNvSpPr>
          <p:nvPr>
            <p:ph type="dt" sz="half" idx="10"/>
          </p:nvPr>
        </p:nvSpPr>
        <p:spPr/>
        <p:txBody>
          <a:bodyPr/>
          <a:lstStyle/>
          <a:p>
            <a:fld id="{F6FFA5E4-CE21-4C91-BBE4-2A8F1B1FFC50}" type="datetimeFigureOut">
              <a:rPr lang="en-US" smtClean="0"/>
              <a:t>12/7/2021</a:t>
            </a:fld>
            <a:endParaRPr lang="en-US"/>
          </a:p>
        </p:txBody>
      </p:sp>
      <p:sp>
        <p:nvSpPr>
          <p:cNvPr id="5" name="Footer Placeholder 4">
            <a:extLst>
              <a:ext uri="{FF2B5EF4-FFF2-40B4-BE49-F238E27FC236}">
                <a16:creationId xmlns:a16="http://schemas.microsoft.com/office/drawing/2014/main" id="{F0964005-1D28-483B-933E-B7BD0511D5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3CE2E-21CA-4512-8E4A-E57FA04E36D5}"/>
              </a:ext>
            </a:extLst>
          </p:cNvPr>
          <p:cNvSpPr>
            <a:spLocks noGrp="1"/>
          </p:cNvSpPr>
          <p:nvPr>
            <p:ph type="sldNum" sz="quarter" idx="12"/>
          </p:nvPr>
        </p:nvSpPr>
        <p:spPr/>
        <p:txBody>
          <a:bodyPr/>
          <a:lstStyle/>
          <a:p>
            <a:fld id="{38A1FC17-FA95-4363-8EE4-0FF45B917BBD}" type="slidenum">
              <a:rPr lang="en-US" smtClean="0"/>
              <a:t>‹#›</a:t>
            </a:fld>
            <a:endParaRPr lang="en-US"/>
          </a:p>
        </p:txBody>
      </p:sp>
    </p:spTree>
    <p:extLst>
      <p:ext uri="{BB962C8B-B14F-4D97-AF65-F5344CB8AC3E}">
        <p14:creationId xmlns:p14="http://schemas.microsoft.com/office/powerpoint/2010/main" val="66305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ACA08-EC02-4F86-A80D-2CB7E04CE9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041A7E-F08E-4AA2-B1A1-F1861AD527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51ADE8-00CE-4AC7-B18B-5563B8047F9E}"/>
              </a:ext>
            </a:extLst>
          </p:cNvPr>
          <p:cNvSpPr>
            <a:spLocks noGrp="1"/>
          </p:cNvSpPr>
          <p:nvPr>
            <p:ph type="dt" sz="half" idx="10"/>
          </p:nvPr>
        </p:nvSpPr>
        <p:spPr/>
        <p:txBody>
          <a:bodyPr/>
          <a:lstStyle/>
          <a:p>
            <a:fld id="{F6FFA5E4-CE21-4C91-BBE4-2A8F1B1FFC50}" type="datetimeFigureOut">
              <a:rPr lang="en-US" smtClean="0"/>
              <a:t>12/7/2021</a:t>
            </a:fld>
            <a:endParaRPr lang="en-US"/>
          </a:p>
        </p:txBody>
      </p:sp>
      <p:sp>
        <p:nvSpPr>
          <p:cNvPr id="5" name="Footer Placeholder 4">
            <a:extLst>
              <a:ext uri="{FF2B5EF4-FFF2-40B4-BE49-F238E27FC236}">
                <a16:creationId xmlns:a16="http://schemas.microsoft.com/office/drawing/2014/main" id="{DD09C358-7EED-4EB4-807F-AD50BAB831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D1D5E-F7E1-4653-BCC9-55825DF8639A}"/>
              </a:ext>
            </a:extLst>
          </p:cNvPr>
          <p:cNvSpPr>
            <a:spLocks noGrp="1"/>
          </p:cNvSpPr>
          <p:nvPr>
            <p:ph type="sldNum" sz="quarter" idx="12"/>
          </p:nvPr>
        </p:nvSpPr>
        <p:spPr/>
        <p:txBody>
          <a:bodyPr/>
          <a:lstStyle/>
          <a:p>
            <a:fld id="{38A1FC17-FA95-4363-8EE4-0FF45B917BBD}" type="slidenum">
              <a:rPr lang="en-US" smtClean="0"/>
              <a:t>‹#›</a:t>
            </a:fld>
            <a:endParaRPr lang="en-US"/>
          </a:p>
        </p:txBody>
      </p:sp>
    </p:spTree>
    <p:extLst>
      <p:ext uri="{BB962C8B-B14F-4D97-AF65-F5344CB8AC3E}">
        <p14:creationId xmlns:p14="http://schemas.microsoft.com/office/powerpoint/2010/main" val="3346465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DF67F-1F99-454C-90D2-215552D5DB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DB6F83-696E-4CF5-B182-DE8AE7313A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37B6C5-67D5-4696-B4BC-4B5D00B235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344889-4A6D-41CC-BCF6-500DC7DBEADD}"/>
              </a:ext>
            </a:extLst>
          </p:cNvPr>
          <p:cNvSpPr>
            <a:spLocks noGrp="1"/>
          </p:cNvSpPr>
          <p:nvPr>
            <p:ph type="dt" sz="half" idx="10"/>
          </p:nvPr>
        </p:nvSpPr>
        <p:spPr/>
        <p:txBody>
          <a:bodyPr/>
          <a:lstStyle/>
          <a:p>
            <a:fld id="{F6FFA5E4-CE21-4C91-BBE4-2A8F1B1FFC50}" type="datetimeFigureOut">
              <a:rPr lang="en-US" smtClean="0"/>
              <a:t>12/7/2021</a:t>
            </a:fld>
            <a:endParaRPr lang="en-US"/>
          </a:p>
        </p:txBody>
      </p:sp>
      <p:sp>
        <p:nvSpPr>
          <p:cNvPr id="6" name="Footer Placeholder 5">
            <a:extLst>
              <a:ext uri="{FF2B5EF4-FFF2-40B4-BE49-F238E27FC236}">
                <a16:creationId xmlns:a16="http://schemas.microsoft.com/office/drawing/2014/main" id="{8A5C9075-A0D8-47D8-BD8E-53B6B09A63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AE0DE7-FC8B-4A94-97B5-300035CFE3DA}"/>
              </a:ext>
            </a:extLst>
          </p:cNvPr>
          <p:cNvSpPr>
            <a:spLocks noGrp="1"/>
          </p:cNvSpPr>
          <p:nvPr>
            <p:ph type="sldNum" sz="quarter" idx="12"/>
          </p:nvPr>
        </p:nvSpPr>
        <p:spPr/>
        <p:txBody>
          <a:bodyPr/>
          <a:lstStyle/>
          <a:p>
            <a:fld id="{38A1FC17-FA95-4363-8EE4-0FF45B917BBD}" type="slidenum">
              <a:rPr lang="en-US" smtClean="0"/>
              <a:t>‹#›</a:t>
            </a:fld>
            <a:endParaRPr lang="en-US"/>
          </a:p>
        </p:txBody>
      </p:sp>
    </p:spTree>
    <p:extLst>
      <p:ext uri="{BB962C8B-B14F-4D97-AF65-F5344CB8AC3E}">
        <p14:creationId xmlns:p14="http://schemas.microsoft.com/office/powerpoint/2010/main" val="1941279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21928-824C-47EF-B6CA-B2EF3F7F4F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1AF056-6609-4A4F-8095-054B0CFA77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4D7562-5788-45BB-9C36-400C714FB0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D48DB2-C50B-472C-88EC-04AD05A9A0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3EBD9C-D45B-461B-8236-76C33761EB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AF0EE9-69EF-4B2E-AD4A-FF158D621694}"/>
              </a:ext>
            </a:extLst>
          </p:cNvPr>
          <p:cNvSpPr>
            <a:spLocks noGrp="1"/>
          </p:cNvSpPr>
          <p:nvPr>
            <p:ph type="dt" sz="half" idx="10"/>
          </p:nvPr>
        </p:nvSpPr>
        <p:spPr/>
        <p:txBody>
          <a:bodyPr/>
          <a:lstStyle/>
          <a:p>
            <a:fld id="{F6FFA5E4-CE21-4C91-BBE4-2A8F1B1FFC50}" type="datetimeFigureOut">
              <a:rPr lang="en-US" smtClean="0"/>
              <a:t>12/7/2021</a:t>
            </a:fld>
            <a:endParaRPr lang="en-US"/>
          </a:p>
        </p:txBody>
      </p:sp>
      <p:sp>
        <p:nvSpPr>
          <p:cNvPr id="8" name="Footer Placeholder 7">
            <a:extLst>
              <a:ext uri="{FF2B5EF4-FFF2-40B4-BE49-F238E27FC236}">
                <a16:creationId xmlns:a16="http://schemas.microsoft.com/office/drawing/2014/main" id="{F51E38AD-52B0-4C1C-87C9-F4AB2973BE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426F8A-B622-40D9-A767-17F1626D5CC7}"/>
              </a:ext>
            </a:extLst>
          </p:cNvPr>
          <p:cNvSpPr>
            <a:spLocks noGrp="1"/>
          </p:cNvSpPr>
          <p:nvPr>
            <p:ph type="sldNum" sz="quarter" idx="12"/>
          </p:nvPr>
        </p:nvSpPr>
        <p:spPr/>
        <p:txBody>
          <a:bodyPr/>
          <a:lstStyle/>
          <a:p>
            <a:fld id="{38A1FC17-FA95-4363-8EE4-0FF45B917BBD}" type="slidenum">
              <a:rPr lang="en-US" smtClean="0"/>
              <a:t>‹#›</a:t>
            </a:fld>
            <a:endParaRPr lang="en-US"/>
          </a:p>
        </p:txBody>
      </p:sp>
    </p:spTree>
    <p:extLst>
      <p:ext uri="{BB962C8B-B14F-4D97-AF65-F5344CB8AC3E}">
        <p14:creationId xmlns:p14="http://schemas.microsoft.com/office/powerpoint/2010/main" val="37299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99EE0-C51D-453F-B1E0-C5F77A7051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333599-B6D4-4054-BF3C-9D7D7D49108F}"/>
              </a:ext>
            </a:extLst>
          </p:cNvPr>
          <p:cNvSpPr>
            <a:spLocks noGrp="1"/>
          </p:cNvSpPr>
          <p:nvPr>
            <p:ph type="dt" sz="half" idx="10"/>
          </p:nvPr>
        </p:nvSpPr>
        <p:spPr/>
        <p:txBody>
          <a:bodyPr/>
          <a:lstStyle/>
          <a:p>
            <a:fld id="{F6FFA5E4-CE21-4C91-BBE4-2A8F1B1FFC50}" type="datetimeFigureOut">
              <a:rPr lang="en-US" smtClean="0"/>
              <a:t>12/7/2021</a:t>
            </a:fld>
            <a:endParaRPr lang="en-US"/>
          </a:p>
        </p:txBody>
      </p:sp>
      <p:sp>
        <p:nvSpPr>
          <p:cNvPr id="4" name="Footer Placeholder 3">
            <a:extLst>
              <a:ext uri="{FF2B5EF4-FFF2-40B4-BE49-F238E27FC236}">
                <a16:creationId xmlns:a16="http://schemas.microsoft.com/office/drawing/2014/main" id="{50B60DDD-0B54-4423-BA02-54209296B0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CEA680-90B0-4E65-AD77-30883AE6E2D8}"/>
              </a:ext>
            </a:extLst>
          </p:cNvPr>
          <p:cNvSpPr>
            <a:spLocks noGrp="1"/>
          </p:cNvSpPr>
          <p:nvPr>
            <p:ph type="sldNum" sz="quarter" idx="12"/>
          </p:nvPr>
        </p:nvSpPr>
        <p:spPr/>
        <p:txBody>
          <a:bodyPr/>
          <a:lstStyle/>
          <a:p>
            <a:fld id="{38A1FC17-FA95-4363-8EE4-0FF45B917BBD}" type="slidenum">
              <a:rPr lang="en-US" smtClean="0"/>
              <a:t>‹#›</a:t>
            </a:fld>
            <a:endParaRPr lang="en-US"/>
          </a:p>
        </p:txBody>
      </p:sp>
    </p:spTree>
    <p:extLst>
      <p:ext uri="{BB962C8B-B14F-4D97-AF65-F5344CB8AC3E}">
        <p14:creationId xmlns:p14="http://schemas.microsoft.com/office/powerpoint/2010/main" val="2808251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4D45BD-B91C-48DB-B7C8-48FDA3E2869E}"/>
              </a:ext>
            </a:extLst>
          </p:cNvPr>
          <p:cNvSpPr>
            <a:spLocks noGrp="1"/>
          </p:cNvSpPr>
          <p:nvPr>
            <p:ph type="dt" sz="half" idx="10"/>
          </p:nvPr>
        </p:nvSpPr>
        <p:spPr/>
        <p:txBody>
          <a:bodyPr/>
          <a:lstStyle/>
          <a:p>
            <a:fld id="{F6FFA5E4-CE21-4C91-BBE4-2A8F1B1FFC50}" type="datetimeFigureOut">
              <a:rPr lang="en-US" smtClean="0"/>
              <a:t>12/7/2021</a:t>
            </a:fld>
            <a:endParaRPr lang="en-US"/>
          </a:p>
        </p:txBody>
      </p:sp>
      <p:sp>
        <p:nvSpPr>
          <p:cNvPr id="3" name="Footer Placeholder 2">
            <a:extLst>
              <a:ext uri="{FF2B5EF4-FFF2-40B4-BE49-F238E27FC236}">
                <a16:creationId xmlns:a16="http://schemas.microsoft.com/office/drawing/2014/main" id="{B8764680-BBAC-4F02-962A-6065098FA4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2523E0-A7E2-4579-B156-8D12A8F9B4EE}"/>
              </a:ext>
            </a:extLst>
          </p:cNvPr>
          <p:cNvSpPr>
            <a:spLocks noGrp="1"/>
          </p:cNvSpPr>
          <p:nvPr>
            <p:ph type="sldNum" sz="quarter" idx="12"/>
          </p:nvPr>
        </p:nvSpPr>
        <p:spPr/>
        <p:txBody>
          <a:bodyPr/>
          <a:lstStyle/>
          <a:p>
            <a:fld id="{38A1FC17-FA95-4363-8EE4-0FF45B917BBD}" type="slidenum">
              <a:rPr lang="en-US" smtClean="0"/>
              <a:t>‹#›</a:t>
            </a:fld>
            <a:endParaRPr lang="en-US"/>
          </a:p>
        </p:txBody>
      </p:sp>
    </p:spTree>
    <p:extLst>
      <p:ext uri="{BB962C8B-B14F-4D97-AF65-F5344CB8AC3E}">
        <p14:creationId xmlns:p14="http://schemas.microsoft.com/office/powerpoint/2010/main" val="3003808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3D4B8-B9CA-4059-8E3F-C3B06301E2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7C4E54-8433-4A0C-A202-1369D9ABDC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840CBE-E596-4E22-8DBF-397A23E6B6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82BF22-DB44-421C-8A66-7AB4650B1327}"/>
              </a:ext>
            </a:extLst>
          </p:cNvPr>
          <p:cNvSpPr>
            <a:spLocks noGrp="1"/>
          </p:cNvSpPr>
          <p:nvPr>
            <p:ph type="dt" sz="half" idx="10"/>
          </p:nvPr>
        </p:nvSpPr>
        <p:spPr/>
        <p:txBody>
          <a:bodyPr/>
          <a:lstStyle/>
          <a:p>
            <a:fld id="{F6FFA5E4-CE21-4C91-BBE4-2A8F1B1FFC50}" type="datetimeFigureOut">
              <a:rPr lang="en-US" smtClean="0"/>
              <a:t>12/7/2021</a:t>
            </a:fld>
            <a:endParaRPr lang="en-US"/>
          </a:p>
        </p:txBody>
      </p:sp>
      <p:sp>
        <p:nvSpPr>
          <p:cNvPr id="6" name="Footer Placeholder 5">
            <a:extLst>
              <a:ext uri="{FF2B5EF4-FFF2-40B4-BE49-F238E27FC236}">
                <a16:creationId xmlns:a16="http://schemas.microsoft.com/office/drawing/2014/main" id="{E6C6B8F7-2006-4A7A-A72A-B0F5A09DC5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49C83A-9752-4BBF-90B1-D078261ECB15}"/>
              </a:ext>
            </a:extLst>
          </p:cNvPr>
          <p:cNvSpPr>
            <a:spLocks noGrp="1"/>
          </p:cNvSpPr>
          <p:nvPr>
            <p:ph type="sldNum" sz="quarter" idx="12"/>
          </p:nvPr>
        </p:nvSpPr>
        <p:spPr/>
        <p:txBody>
          <a:bodyPr/>
          <a:lstStyle/>
          <a:p>
            <a:fld id="{38A1FC17-FA95-4363-8EE4-0FF45B917BBD}" type="slidenum">
              <a:rPr lang="en-US" smtClean="0"/>
              <a:t>‹#›</a:t>
            </a:fld>
            <a:endParaRPr lang="en-US"/>
          </a:p>
        </p:txBody>
      </p:sp>
    </p:spTree>
    <p:extLst>
      <p:ext uri="{BB962C8B-B14F-4D97-AF65-F5344CB8AC3E}">
        <p14:creationId xmlns:p14="http://schemas.microsoft.com/office/powerpoint/2010/main" val="1962162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21BD0-1CE4-4C52-9738-CBD87EDD51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49EB3D-42A2-48D2-B340-743968DE17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EF07CA-E620-4DBF-9B88-D5D0A7CA17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D9D220-F163-4DEC-8465-B4B8D816FA98}"/>
              </a:ext>
            </a:extLst>
          </p:cNvPr>
          <p:cNvSpPr>
            <a:spLocks noGrp="1"/>
          </p:cNvSpPr>
          <p:nvPr>
            <p:ph type="dt" sz="half" idx="10"/>
          </p:nvPr>
        </p:nvSpPr>
        <p:spPr/>
        <p:txBody>
          <a:bodyPr/>
          <a:lstStyle/>
          <a:p>
            <a:fld id="{F6FFA5E4-CE21-4C91-BBE4-2A8F1B1FFC50}" type="datetimeFigureOut">
              <a:rPr lang="en-US" smtClean="0"/>
              <a:t>12/7/2021</a:t>
            </a:fld>
            <a:endParaRPr lang="en-US"/>
          </a:p>
        </p:txBody>
      </p:sp>
      <p:sp>
        <p:nvSpPr>
          <p:cNvPr id="6" name="Footer Placeholder 5">
            <a:extLst>
              <a:ext uri="{FF2B5EF4-FFF2-40B4-BE49-F238E27FC236}">
                <a16:creationId xmlns:a16="http://schemas.microsoft.com/office/drawing/2014/main" id="{C7AB77F8-BC2C-40D8-AE74-3346470EB3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05BBBD-4AA3-4EA5-8DB0-6FC15EA59F66}"/>
              </a:ext>
            </a:extLst>
          </p:cNvPr>
          <p:cNvSpPr>
            <a:spLocks noGrp="1"/>
          </p:cNvSpPr>
          <p:nvPr>
            <p:ph type="sldNum" sz="quarter" idx="12"/>
          </p:nvPr>
        </p:nvSpPr>
        <p:spPr/>
        <p:txBody>
          <a:bodyPr/>
          <a:lstStyle/>
          <a:p>
            <a:fld id="{38A1FC17-FA95-4363-8EE4-0FF45B917BBD}" type="slidenum">
              <a:rPr lang="en-US" smtClean="0"/>
              <a:t>‹#›</a:t>
            </a:fld>
            <a:endParaRPr lang="en-US"/>
          </a:p>
        </p:txBody>
      </p:sp>
    </p:spTree>
    <p:extLst>
      <p:ext uri="{BB962C8B-B14F-4D97-AF65-F5344CB8AC3E}">
        <p14:creationId xmlns:p14="http://schemas.microsoft.com/office/powerpoint/2010/main" val="4003460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CAD23F-9814-414E-881C-765F084D5D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96671E1-3AD5-4BC7-BD1D-AEBBDDF175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19BD966-FE64-48D7-918A-E342C12F56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FA5E4-CE21-4C91-BBE4-2A8F1B1FFC50}" type="datetimeFigureOut">
              <a:rPr lang="en-US" smtClean="0"/>
              <a:t>12/7/2021</a:t>
            </a:fld>
            <a:endParaRPr lang="en-US" dirty="0"/>
          </a:p>
        </p:txBody>
      </p:sp>
      <p:sp>
        <p:nvSpPr>
          <p:cNvPr id="5" name="Footer Placeholder 4">
            <a:extLst>
              <a:ext uri="{FF2B5EF4-FFF2-40B4-BE49-F238E27FC236}">
                <a16:creationId xmlns:a16="http://schemas.microsoft.com/office/drawing/2014/main" id="{0D983050-2AE4-42CE-8570-AAAF8FB85B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E40537-C6E7-4A11-8836-FDFEBFBBB2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A1FC17-FA95-4363-8EE4-0FF45B917BBD}" type="slidenum">
              <a:rPr lang="en-US" smtClean="0"/>
              <a:t>‹#›</a:t>
            </a:fld>
            <a:endParaRPr lang="en-US"/>
          </a:p>
        </p:txBody>
      </p:sp>
      <p:pic>
        <p:nvPicPr>
          <p:cNvPr id="9" name="Picture 8">
            <a:extLst>
              <a:ext uri="{FF2B5EF4-FFF2-40B4-BE49-F238E27FC236}">
                <a16:creationId xmlns:a16="http://schemas.microsoft.com/office/drawing/2014/main" id="{423D5B01-269B-4B35-8CBC-7AF7EE537A0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0098" y="5985107"/>
            <a:ext cx="1159214" cy="664930"/>
          </a:xfrm>
          <a:prstGeom prst="rect">
            <a:avLst/>
          </a:prstGeom>
        </p:spPr>
      </p:pic>
    </p:spTree>
    <p:extLst>
      <p:ext uri="{BB962C8B-B14F-4D97-AF65-F5344CB8AC3E}">
        <p14:creationId xmlns:p14="http://schemas.microsoft.com/office/powerpoint/2010/main" val="2951337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ontserrat ExtraBold" panose="000009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raphie" panose="020B06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raphie" panose="020B06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e" panose="020B06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e" panose="020B06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1.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comments" Target="../comments/comment5.xml"/></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comments" Target="../comments/comment6.xml"/></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www.ecfr.gov/cgi-bin/text-idx?SID=569b66a547528bf6c5c47f75b825cb94&amp;mc=true&amp;node=pt24.1.75&amp;rgn=div5"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fif"/><Relationship Id="rId1" Type="http://schemas.openxmlformats.org/officeDocument/2006/relationships/slideLayout" Target="../slideLayouts/slideLayout1.xml"/><Relationship Id="rId6" Type="http://schemas.openxmlformats.org/officeDocument/2006/relationships/comments" Target="../comments/commen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ecfr.gov/current/title-24/subtitle-A/part-75" TargetMode="External"/><Relationship Id="rId1" Type="http://schemas.openxmlformats.org/officeDocument/2006/relationships/slideLayout" Target="../slideLayouts/slideLayout1.xml"/><Relationship Id="rId5" Type="http://schemas.openxmlformats.org/officeDocument/2006/relationships/comments" Target="../comments/comment2.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comments" Target="../comments/comment3.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comments" Target="../comments/comment4.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9" name="Picture 8" descr="A field of sunflowers&#10;&#10;Description automatically generated">
            <a:extLst>
              <a:ext uri="{FF2B5EF4-FFF2-40B4-BE49-F238E27FC236}">
                <a16:creationId xmlns:a16="http://schemas.microsoft.com/office/drawing/2014/main" id="{AF2A77DD-1774-4610-AA77-607528BE8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80" y="0"/>
            <a:ext cx="12227280" cy="6858000"/>
          </a:xfrm>
          <a:prstGeom prst="rect">
            <a:avLst/>
          </a:prstGeom>
        </p:spPr>
      </p:pic>
      <p:sp>
        <p:nvSpPr>
          <p:cNvPr id="6" name="Rectangle 5">
            <a:extLst>
              <a:ext uri="{FF2B5EF4-FFF2-40B4-BE49-F238E27FC236}">
                <a16:creationId xmlns:a16="http://schemas.microsoft.com/office/drawing/2014/main" id="{DFF4C078-C4A9-474C-B4CC-145639BF0B7A}"/>
              </a:ext>
            </a:extLst>
          </p:cNvPr>
          <p:cNvSpPr/>
          <p:nvPr/>
        </p:nvSpPr>
        <p:spPr>
          <a:xfrm>
            <a:off x="-46659" y="0"/>
            <a:ext cx="1222728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8D260E-1F46-4C65-B206-C332D2261050}"/>
              </a:ext>
            </a:extLst>
          </p:cNvPr>
          <p:cNvSpPr>
            <a:spLocks noGrp="1"/>
          </p:cNvSpPr>
          <p:nvPr>
            <p:ph type="ctrTitle"/>
          </p:nvPr>
        </p:nvSpPr>
        <p:spPr>
          <a:xfrm>
            <a:off x="130098" y="1214438"/>
            <a:ext cx="9746166" cy="2387600"/>
          </a:xfrm>
        </p:spPr>
        <p:txBody>
          <a:bodyPr>
            <a:normAutofit/>
          </a:bodyPr>
          <a:lstStyle/>
          <a:p>
            <a:pPr algn="l"/>
            <a:r>
              <a:rPr lang="en-US" sz="3600" b="1" dirty="0">
                <a:solidFill>
                  <a:schemeClr val="bg1"/>
                </a:solidFill>
              </a:rPr>
              <a:t>Section 3 Training</a:t>
            </a:r>
            <a:br>
              <a:rPr lang="en-US" sz="5300" b="1" dirty="0">
                <a:solidFill>
                  <a:schemeClr val="bg1"/>
                </a:solidFill>
              </a:rPr>
            </a:br>
            <a:r>
              <a:rPr lang="en-US" sz="4400" b="1" dirty="0">
                <a:solidFill>
                  <a:srgbClr val="00B0F0"/>
                </a:solidFill>
              </a:rPr>
              <a:t>Community Development</a:t>
            </a:r>
            <a:br>
              <a:rPr lang="en-US" sz="4400" b="1" dirty="0">
                <a:solidFill>
                  <a:srgbClr val="00B0F0"/>
                </a:solidFill>
              </a:rPr>
            </a:br>
            <a:r>
              <a:rPr lang="en-US" sz="4400" b="1" dirty="0">
                <a:solidFill>
                  <a:srgbClr val="00B0F0"/>
                </a:solidFill>
              </a:rPr>
              <a:t>Block Grants</a:t>
            </a:r>
            <a:endParaRPr lang="en-US" dirty="0">
              <a:solidFill>
                <a:srgbClr val="00B0F0"/>
              </a:solidFill>
            </a:endParaRPr>
          </a:p>
        </p:txBody>
      </p:sp>
      <p:sp>
        <p:nvSpPr>
          <p:cNvPr id="3" name="Subtitle 2">
            <a:extLst>
              <a:ext uri="{FF2B5EF4-FFF2-40B4-BE49-F238E27FC236}">
                <a16:creationId xmlns:a16="http://schemas.microsoft.com/office/drawing/2014/main" id="{95E1DD5A-262E-4775-89CC-DF5EB612622A}"/>
              </a:ext>
            </a:extLst>
          </p:cNvPr>
          <p:cNvSpPr>
            <a:spLocks noGrp="1"/>
          </p:cNvSpPr>
          <p:nvPr>
            <p:ph type="subTitle" idx="1"/>
          </p:nvPr>
        </p:nvSpPr>
        <p:spPr>
          <a:xfrm>
            <a:off x="101298" y="3478507"/>
            <a:ext cx="8993875" cy="857660"/>
          </a:xfrm>
        </p:spPr>
        <p:txBody>
          <a:bodyPr>
            <a:normAutofit/>
          </a:bodyPr>
          <a:lstStyle/>
          <a:p>
            <a:pPr algn="l"/>
            <a:r>
              <a:rPr lang="en-US" b="1" dirty="0">
                <a:solidFill>
                  <a:schemeClr val="bg1"/>
                </a:solidFill>
              </a:rPr>
              <a:t>Kansas Department of Commerce</a:t>
            </a:r>
          </a:p>
        </p:txBody>
      </p:sp>
      <p:pic>
        <p:nvPicPr>
          <p:cNvPr id="8" name="Graphic 7">
            <a:extLst>
              <a:ext uri="{FF2B5EF4-FFF2-40B4-BE49-F238E27FC236}">
                <a16:creationId xmlns:a16="http://schemas.microsoft.com/office/drawing/2014/main" id="{79AFAA5B-BC4D-4C98-AFB2-585330CAFD1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50000" b="14299"/>
          <a:stretch/>
        </p:blipFill>
        <p:spPr>
          <a:xfrm>
            <a:off x="8270384" y="2714212"/>
            <a:ext cx="3881437" cy="4143788"/>
          </a:xfrm>
          <a:prstGeom prst="rect">
            <a:avLst/>
          </a:prstGeom>
        </p:spPr>
      </p:pic>
      <p:pic>
        <p:nvPicPr>
          <p:cNvPr id="12" name="Picture 11">
            <a:extLst>
              <a:ext uri="{FF2B5EF4-FFF2-40B4-BE49-F238E27FC236}">
                <a16:creationId xmlns:a16="http://schemas.microsoft.com/office/drawing/2014/main" id="{B661629D-3ED8-4279-AE39-7B9D6D60CD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098" y="5985107"/>
            <a:ext cx="1159214" cy="664930"/>
          </a:xfrm>
          <a:prstGeom prst="rect">
            <a:avLst/>
          </a:prstGeom>
        </p:spPr>
      </p:pic>
    </p:spTree>
    <p:extLst>
      <p:ext uri="{BB962C8B-B14F-4D97-AF65-F5344CB8AC3E}">
        <p14:creationId xmlns:p14="http://schemas.microsoft.com/office/powerpoint/2010/main" val="2039367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0802F78-C592-4C57-BE49-929F46F6E524}"/>
              </a:ext>
            </a:extLst>
          </p:cNvPr>
          <p:cNvSpPr txBox="1">
            <a:spLocks/>
          </p:cNvSpPr>
          <p:nvPr/>
        </p:nvSpPr>
        <p:spPr>
          <a:xfrm>
            <a:off x="390145" y="627323"/>
            <a:ext cx="6429755" cy="4185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ontserrat ExtraBold" panose="00000900000000000000" pitchFamily="50" charset="0"/>
                <a:ea typeface="+mj-ea"/>
                <a:cs typeface="+mj-cs"/>
              </a:defRPr>
            </a:lvl1pPr>
          </a:lstStyle>
          <a:p>
            <a:pPr algn="l"/>
            <a:r>
              <a:rPr lang="en-US" sz="3400" b="1" dirty="0">
                <a:solidFill>
                  <a:srgbClr val="00B0F0"/>
                </a:solidFill>
              </a:rPr>
              <a:t>Targeted Section 3 Worker</a:t>
            </a:r>
            <a:endParaRPr lang="en-US" sz="3400" dirty="0">
              <a:solidFill>
                <a:srgbClr val="00B0F0"/>
              </a:solidFill>
            </a:endParaRPr>
          </a:p>
        </p:txBody>
      </p:sp>
      <p:pic>
        <p:nvPicPr>
          <p:cNvPr id="15" name="Graphic 14">
            <a:extLst>
              <a:ext uri="{FF2B5EF4-FFF2-40B4-BE49-F238E27FC236}">
                <a16:creationId xmlns:a16="http://schemas.microsoft.com/office/drawing/2014/main" id="{D78B0CA6-B8E9-45DD-A9B0-3CBB81CFA917}"/>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0000" b="14299"/>
          <a:stretch/>
        </p:blipFill>
        <p:spPr>
          <a:xfrm>
            <a:off x="9616084" y="4107976"/>
            <a:ext cx="2575915" cy="2750024"/>
          </a:xfrm>
          <a:prstGeom prst="rect">
            <a:avLst/>
          </a:prstGeom>
        </p:spPr>
      </p:pic>
      <p:sp>
        <p:nvSpPr>
          <p:cNvPr id="5" name="Rectangle 4">
            <a:extLst>
              <a:ext uri="{FF2B5EF4-FFF2-40B4-BE49-F238E27FC236}">
                <a16:creationId xmlns:a16="http://schemas.microsoft.com/office/drawing/2014/main" id="{B0BC73F4-84CA-43FF-89E4-7BCCFACF1197}"/>
              </a:ext>
            </a:extLst>
          </p:cNvPr>
          <p:cNvSpPr/>
          <p:nvPr/>
        </p:nvSpPr>
        <p:spPr>
          <a:xfrm>
            <a:off x="149225" y="2625755"/>
            <a:ext cx="11893550" cy="2750024"/>
          </a:xfrm>
          <a:prstGeom prst="rect">
            <a:avLst/>
          </a:prstGeom>
          <a:solidFill>
            <a:srgbClr val="00B0F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AA45D81D-2B2C-41DE-8BD9-4D5C45EAFF5E}"/>
              </a:ext>
            </a:extLst>
          </p:cNvPr>
          <p:cNvSpPr txBox="1">
            <a:spLocks/>
          </p:cNvSpPr>
          <p:nvPr/>
        </p:nvSpPr>
        <p:spPr>
          <a:xfrm>
            <a:off x="149225" y="836619"/>
            <a:ext cx="11893550" cy="44164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raphie" panose="020B06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raphie" panose="020B06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e" panose="020B06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e" panose="020B06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sz="2200" b="1" dirty="0">
              <a:solidFill>
                <a:schemeClr val="bg1"/>
              </a:solidFill>
            </a:endParaRPr>
          </a:p>
          <a:p>
            <a:pPr marL="0" indent="0">
              <a:lnSpc>
                <a:spcPct val="120000"/>
              </a:lnSpc>
              <a:buNone/>
            </a:pPr>
            <a:r>
              <a:rPr lang="en-US" sz="2000" b="1" dirty="0">
                <a:solidFill>
                  <a:schemeClr val="bg1"/>
                </a:solidFill>
              </a:rPr>
              <a:t>A Targeted Section 3 Worker is any worker who currently fits, or when hired within the past five years fit, at least one of the following categories, as documented: </a:t>
            </a:r>
          </a:p>
          <a:p>
            <a:pPr marL="0" indent="0">
              <a:lnSpc>
                <a:spcPct val="120000"/>
              </a:lnSpc>
              <a:buNone/>
            </a:pPr>
            <a:endParaRPr lang="en-US" sz="2000" b="1" dirty="0">
              <a:solidFill>
                <a:schemeClr val="bg1"/>
              </a:solidFill>
            </a:endParaRPr>
          </a:p>
          <a:p>
            <a:pPr>
              <a:lnSpc>
                <a:spcPct val="120000"/>
              </a:lnSpc>
            </a:pPr>
            <a:r>
              <a:rPr lang="en-US" sz="2000" dirty="0">
                <a:solidFill>
                  <a:schemeClr val="bg1"/>
                </a:solidFill>
              </a:rPr>
              <a:t>The worker is employed by a Section 3 business; or </a:t>
            </a:r>
          </a:p>
          <a:p>
            <a:pPr>
              <a:lnSpc>
                <a:spcPct val="120000"/>
              </a:lnSpc>
            </a:pPr>
            <a:r>
              <a:rPr lang="en-US" sz="2000" dirty="0">
                <a:solidFill>
                  <a:schemeClr val="bg1"/>
                </a:solidFill>
              </a:rPr>
              <a:t>Low- or very low-income workers residing within a one-mile radius of the Section 3 project. If fewer than 5,000 people live within that one-mile radius, the circle may be expanded outward until that population is reached or the neighborhood of the project, as defined; or </a:t>
            </a:r>
          </a:p>
          <a:p>
            <a:pPr>
              <a:lnSpc>
                <a:spcPct val="120000"/>
              </a:lnSpc>
            </a:pPr>
            <a:r>
              <a:rPr lang="en-US" sz="2000" dirty="0">
                <a:solidFill>
                  <a:schemeClr val="bg1"/>
                </a:solidFill>
              </a:rPr>
              <a:t>The worker is a </a:t>
            </a:r>
            <a:r>
              <a:rPr lang="en-US" sz="2000" dirty="0" err="1">
                <a:solidFill>
                  <a:schemeClr val="bg1"/>
                </a:solidFill>
              </a:rPr>
              <a:t>YouthBuild</a:t>
            </a:r>
            <a:r>
              <a:rPr lang="en-US" sz="2000" dirty="0">
                <a:solidFill>
                  <a:schemeClr val="bg1"/>
                </a:solidFill>
              </a:rPr>
              <a:t> participant</a:t>
            </a:r>
            <a:r>
              <a:rPr lang="en-US" sz="2200" dirty="0">
                <a:solidFill>
                  <a:schemeClr val="bg1"/>
                </a:solidFill>
              </a:rPr>
              <a:t>. </a:t>
            </a:r>
          </a:p>
          <a:p>
            <a:pPr>
              <a:lnSpc>
                <a:spcPct val="120000"/>
              </a:lnSpc>
            </a:pPr>
            <a:endParaRPr lang="en-US" sz="2200" dirty="0">
              <a:solidFill>
                <a:schemeClr val="bg1"/>
              </a:solidFill>
            </a:endParaRPr>
          </a:p>
          <a:p>
            <a:pPr marL="0" indent="0">
              <a:lnSpc>
                <a:spcPct val="120000"/>
              </a:lnSpc>
              <a:buNone/>
            </a:pPr>
            <a:endParaRPr lang="en-US" sz="2200" dirty="0">
              <a:solidFill>
                <a:schemeClr val="bg1"/>
              </a:solidFill>
            </a:endParaRPr>
          </a:p>
        </p:txBody>
      </p:sp>
    </p:spTree>
    <p:extLst>
      <p:ext uri="{BB962C8B-B14F-4D97-AF65-F5344CB8AC3E}">
        <p14:creationId xmlns:p14="http://schemas.microsoft.com/office/powerpoint/2010/main" val="1421303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0802F78-C592-4C57-BE49-929F46F6E524}"/>
              </a:ext>
            </a:extLst>
          </p:cNvPr>
          <p:cNvSpPr txBox="1">
            <a:spLocks/>
          </p:cNvSpPr>
          <p:nvPr/>
        </p:nvSpPr>
        <p:spPr>
          <a:xfrm>
            <a:off x="390146" y="565280"/>
            <a:ext cx="9832028" cy="5062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ontserrat ExtraBold" panose="00000900000000000000" pitchFamily="50" charset="0"/>
                <a:ea typeface="+mj-ea"/>
                <a:cs typeface="+mj-cs"/>
              </a:defRPr>
            </a:lvl1pPr>
          </a:lstStyle>
          <a:p>
            <a:pPr algn="l"/>
            <a:r>
              <a:rPr lang="en-US" sz="3400" b="1" dirty="0">
                <a:solidFill>
                  <a:srgbClr val="00B0F0"/>
                </a:solidFill>
              </a:rPr>
              <a:t>Section 3 and Target Section 3 Workers</a:t>
            </a:r>
          </a:p>
        </p:txBody>
      </p:sp>
      <p:pic>
        <p:nvPicPr>
          <p:cNvPr id="7" name="Graphic 6">
            <a:extLst>
              <a:ext uri="{FF2B5EF4-FFF2-40B4-BE49-F238E27FC236}">
                <a16:creationId xmlns:a16="http://schemas.microsoft.com/office/drawing/2014/main" id="{7103713A-60F0-4253-9371-343FD5B65FB9}"/>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0000" b="14299"/>
          <a:stretch/>
        </p:blipFill>
        <p:spPr>
          <a:xfrm>
            <a:off x="9616084" y="4107976"/>
            <a:ext cx="2575915" cy="2750024"/>
          </a:xfrm>
          <a:prstGeom prst="rect">
            <a:avLst/>
          </a:prstGeom>
        </p:spPr>
      </p:pic>
      <p:sp>
        <p:nvSpPr>
          <p:cNvPr id="9" name="Content Placeholder 6">
            <a:extLst>
              <a:ext uri="{FF2B5EF4-FFF2-40B4-BE49-F238E27FC236}">
                <a16:creationId xmlns:a16="http://schemas.microsoft.com/office/drawing/2014/main" id="{1CED5885-002C-4818-BE0A-BF0C3071EDD9}"/>
              </a:ext>
            </a:extLst>
          </p:cNvPr>
          <p:cNvSpPr txBox="1">
            <a:spLocks/>
          </p:cNvSpPr>
          <p:nvPr/>
        </p:nvSpPr>
        <p:spPr>
          <a:xfrm>
            <a:off x="789475" y="2629869"/>
            <a:ext cx="5035062" cy="15982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ontserrat"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Graphie" panose="020B0603020204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Graphie" panose="020B0603020204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raphie" panose="020B0603020204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raphie" panose="020B0603020204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US" sz="2000" b="1">
                <a:solidFill>
                  <a:schemeClr val="bg1"/>
                </a:solidFill>
              </a:rPr>
              <a:t>All Targeted </a:t>
            </a:r>
            <a:r>
              <a:rPr lang="en-US" sz="2000" b="1" dirty="0">
                <a:solidFill>
                  <a:schemeClr val="bg1"/>
                </a:solidFill>
              </a:rPr>
              <a:t>Section 3 Workers also meet the definition of Section 3 Workers.</a:t>
            </a:r>
          </a:p>
          <a:p>
            <a:pPr algn="l">
              <a:lnSpc>
                <a:spcPct val="110000"/>
              </a:lnSpc>
            </a:pPr>
            <a:endParaRPr lang="en-US" sz="2000" b="1" dirty="0">
              <a:solidFill>
                <a:schemeClr val="bg1"/>
              </a:solidFill>
            </a:endParaRPr>
          </a:p>
          <a:p>
            <a:pPr algn="l">
              <a:lnSpc>
                <a:spcPct val="110000"/>
              </a:lnSpc>
            </a:pPr>
            <a:endParaRPr lang="en-US" sz="2000" b="1" dirty="0">
              <a:solidFill>
                <a:schemeClr val="bg1"/>
              </a:solidFill>
            </a:endParaRPr>
          </a:p>
        </p:txBody>
      </p:sp>
      <p:pic>
        <p:nvPicPr>
          <p:cNvPr id="4" name="Picture 3" descr="Icon&#10;&#10;Description automatically generated">
            <a:extLst>
              <a:ext uri="{FF2B5EF4-FFF2-40B4-BE49-F238E27FC236}">
                <a16:creationId xmlns:a16="http://schemas.microsoft.com/office/drawing/2014/main" id="{BA4428C2-3FFB-4EEE-8AB2-093AF9A98B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7778" y="1519635"/>
            <a:ext cx="4157671" cy="4143625"/>
          </a:xfrm>
          <a:prstGeom prst="rect">
            <a:avLst/>
          </a:prstGeom>
        </p:spPr>
      </p:pic>
      <p:sp>
        <p:nvSpPr>
          <p:cNvPr id="5" name="TextBox 4">
            <a:extLst>
              <a:ext uri="{FF2B5EF4-FFF2-40B4-BE49-F238E27FC236}">
                <a16:creationId xmlns:a16="http://schemas.microsoft.com/office/drawing/2014/main" id="{6D53D8A9-1C5F-4A95-8023-2FFAB2FB4ACF}"/>
              </a:ext>
            </a:extLst>
          </p:cNvPr>
          <p:cNvSpPr txBox="1"/>
          <p:nvPr/>
        </p:nvSpPr>
        <p:spPr>
          <a:xfrm>
            <a:off x="8558657" y="4228129"/>
            <a:ext cx="1715911" cy="923330"/>
          </a:xfrm>
          <a:prstGeom prst="rect">
            <a:avLst/>
          </a:prstGeom>
          <a:noFill/>
        </p:spPr>
        <p:txBody>
          <a:bodyPr wrap="square" rtlCol="0">
            <a:spAutoFit/>
          </a:bodyPr>
          <a:lstStyle/>
          <a:p>
            <a:pPr algn="ctr"/>
            <a:r>
              <a:rPr lang="en-US" b="1" dirty="0">
                <a:solidFill>
                  <a:schemeClr val="bg1"/>
                </a:solidFill>
                <a:latin typeface="Montserrat" panose="00000500000000000000" pitchFamily="50" charset="0"/>
              </a:rPr>
              <a:t>Targeted</a:t>
            </a:r>
          </a:p>
          <a:p>
            <a:pPr algn="ctr"/>
            <a:r>
              <a:rPr lang="en-US" b="1" dirty="0">
                <a:solidFill>
                  <a:schemeClr val="bg1"/>
                </a:solidFill>
                <a:latin typeface="Montserrat" panose="00000500000000000000" pitchFamily="50" charset="0"/>
              </a:rPr>
              <a:t>Section 3</a:t>
            </a:r>
          </a:p>
          <a:p>
            <a:pPr algn="ctr"/>
            <a:r>
              <a:rPr lang="en-US" b="1" dirty="0">
                <a:solidFill>
                  <a:schemeClr val="bg1"/>
                </a:solidFill>
                <a:latin typeface="Montserrat" panose="00000500000000000000" pitchFamily="50" charset="0"/>
              </a:rPr>
              <a:t>Workers</a:t>
            </a:r>
          </a:p>
        </p:txBody>
      </p:sp>
      <p:sp>
        <p:nvSpPr>
          <p:cNvPr id="10" name="TextBox 9">
            <a:extLst>
              <a:ext uri="{FF2B5EF4-FFF2-40B4-BE49-F238E27FC236}">
                <a16:creationId xmlns:a16="http://schemas.microsoft.com/office/drawing/2014/main" id="{441A8179-14E1-4124-943C-10E56194854D}"/>
              </a:ext>
            </a:extLst>
          </p:cNvPr>
          <p:cNvSpPr txBox="1"/>
          <p:nvPr/>
        </p:nvSpPr>
        <p:spPr>
          <a:xfrm>
            <a:off x="8558657" y="2823360"/>
            <a:ext cx="1715911" cy="646331"/>
          </a:xfrm>
          <a:prstGeom prst="rect">
            <a:avLst/>
          </a:prstGeom>
          <a:noFill/>
        </p:spPr>
        <p:txBody>
          <a:bodyPr wrap="square" rtlCol="0">
            <a:spAutoFit/>
          </a:bodyPr>
          <a:lstStyle/>
          <a:p>
            <a:pPr algn="ctr"/>
            <a:r>
              <a:rPr lang="en-US" b="1" dirty="0">
                <a:solidFill>
                  <a:schemeClr val="bg1"/>
                </a:solidFill>
                <a:latin typeface="Montserrat" panose="00000500000000000000" pitchFamily="50" charset="0"/>
              </a:rPr>
              <a:t>All Section 3 Workers</a:t>
            </a:r>
          </a:p>
        </p:txBody>
      </p:sp>
      <p:sp>
        <p:nvSpPr>
          <p:cNvPr id="11" name="TextBox 10">
            <a:extLst>
              <a:ext uri="{FF2B5EF4-FFF2-40B4-BE49-F238E27FC236}">
                <a16:creationId xmlns:a16="http://schemas.microsoft.com/office/drawing/2014/main" id="{5D8C9856-C7C0-444E-AE19-BDBD4196D095}"/>
              </a:ext>
            </a:extLst>
          </p:cNvPr>
          <p:cNvSpPr txBox="1"/>
          <p:nvPr/>
        </p:nvSpPr>
        <p:spPr>
          <a:xfrm>
            <a:off x="8558657" y="1985296"/>
            <a:ext cx="1715911" cy="369332"/>
          </a:xfrm>
          <a:prstGeom prst="rect">
            <a:avLst/>
          </a:prstGeom>
          <a:noFill/>
        </p:spPr>
        <p:txBody>
          <a:bodyPr wrap="square" rtlCol="0">
            <a:spAutoFit/>
          </a:bodyPr>
          <a:lstStyle/>
          <a:p>
            <a:pPr algn="ctr"/>
            <a:r>
              <a:rPr lang="en-US" b="1" dirty="0">
                <a:solidFill>
                  <a:schemeClr val="bg1"/>
                </a:solidFill>
                <a:latin typeface="Montserrat" panose="00000500000000000000" pitchFamily="50" charset="0"/>
              </a:rPr>
              <a:t>All Workers</a:t>
            </a:r>
          </a:p>
        </p:txBody>
      </p:sp>
    </p:spTree>
    <p:extLst>
      <p:ext uri="{BB962C8B-B14F-4D97-AF65-F5344CB8AC3E}">
        <p14:creationId xmlns:p14="http://schemas.microsoft.com/office/powerpoint/2010/main" val="1142556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0802F78-C592-4C57-BE49-929F46F6E524}"/>
              </a:ext>
            </a:extLst>
          </p:cNvPr>
          <p:cNvSpPr txBox="1">
            <a:spLocks/>
          </p:cNvSpPr>
          <p:nvPr/>
        </p:nvSpPr>
        <p:spPr>
          <a:xfrm>
            <a:off x="390145" y="627323"/>
            <a:ext cx="7263722" cy="4185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ontserrat ExtraBold" panose="00000900000000000000" pitchFamily="50" charset="0"/>
                <a:ea typeface="+mj-ea"/>
                <a:cs typeface="+mj-cs"/>
              </a:defRPr>
            </a:lvl1pPr>
          </a:lstStyle>
          <a:p>
            <a:pPr algn="l"/>
            <a:r>
              <a:rPr lang="en-US" sz="3400" b="1" dirty="0">
                <a:solidFill>
                  <a:srgbClr val="00B0F0"/>
                </a:solidFill>
              </a:rPr>
              <a:t>Section 3 Business Concern</a:t>
            </a:r>
            <a:endParaRPr lang="en-US" sz="3400" dirty="0">
              <a:solidFill>
                <a:srgbClr val="00B0F0"/>
              </a:solidFill>
            </a:endParaRPr>
          </a:p>
        </p:txBody>
      </p:sp>
      <p:pic>
        <p:nvPicPr>
          <p:cNvPr id="15" name="Graphic 14">
            <a:extLst>
              <a:ext uri="{FF2B5EF4-FFF2-40B4-BE49-F238E27FC236}">
                <a16:creationId xmlns:a16="http://schemas.microsoft.com/office/drawing/2014/main" id="{D78B0CA6-B8E9-45DD-A9B0-3CBB81CFA917}"/>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0000" b="14299"/>
          <a:stretch/>
        </p:blipFill>
        <p:spPr>
          <a:xfrm>
            <a:off x="9616084" y="4107976"/>
            <a:ext cx="2575915" cy="2750024"/>
          </a:xfrm>
          <a:prstGeom prst="rect">
            <a:avLst/>
          </a:prstGeom>
        </p:spPr>
      </p:pic>
      <p:sp>
        <p:nvSpPr>
          <p:cNvPr id="12" name="Content Placeholder 2">
            <a:extLst>
              <a:ext uri="{FF2B5EF4-FFF2-40B4-BE49-F238E27FC236}">
                <a16:creationId xmlns:a16="http://schemas.microsoft.com/office/drawing/2014/main" id="{AA45D81D-2B2C-41DE-8BD9-4D5C45EAFF5E}"/>
              </a:ext>
            </a:extLst>
          </p:cNvPr>
          <p:cNvSpPr txBox="1">
            <a:spLocks/>
          </p:cNvSpPr>
          <p:nvPr/>
        </p:nvSpPr>
        <p:spPr>
          <a:xfrm>
            <a:off x="204434" y="1342588"/>
            <a:ext cx="11783131" cy="46623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raphie" panose="020B06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raphie" panose="020B06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e" panose="020B06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e" panose="020B06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800" b="1" dirty="0">
                <a:solidFill>
                  <a:schemeClr val="bg1"/>
                </a:solidFill>
              </a:rPr>
              <a:t>The definition of a Section 3 Business Concern has been changed that a qualifying business must meet one of the following criteria, documented within the past 6 months: </a:t>
            </a:r>
          </a:p>
          <a:p>
            <a:pPr>
              <a:lnSpc>
                <a:spcPct val="120000"/>
              </a:lnSpc>
            </a:pPr>
            <a:r>
              <a:rPr lang="en-US" sz="1800" dirty="0">
                <a:solidFill>
                  <a:schemeClr val="bg1"/>
                </a:solidFill>
              </a:rPr>
              <a:t>The business is at least 51 percent owned and controlled by low- or very low-income persons </a:t>
            </a:r>
          </a:p>
          <a:p>
            <a:pPr>
              <a:lnSpc>
                <a:spcPct val="120000"/>
              </a:lnSpc>
            </a:pPr>
            <a:r>
              <a:rPr lang="en-US" sz="1800" dirty="0">
                <a:solidFill>
                  <a:schemeClr val="bg1"/>
                </a:solidFill>
              </a:rPr>
              <a:t>At least </a:t>
            </a:r>
            <a:r>
              <a:rPr lang="en-US" sz="1800" i="1" dirty="0">
                <a:solidFill>
                  <a:schemeClr val="bg1"/>
                </a:solidFill>
              </a:rPr>
              <a:t>75</a:t>
            </a:r>
            <a:r>
              <a:rPr lang="en-US" sz="1800" dirty="0">
                <a:solidFill>
                  <a:schemeClr val="bg1"/>
                </a:solidFill>
              </a:rPr>
              <a:t> percent of the labor hours performed for the business over the prior three-month period are performed by Section 3 workers </a:t>
            </a:r>
          </a:p>
          <a:p>
            <a:pPr>
              <a:lnSpc>
                <a:spcPct val="120000"/>
              </a:lnSpc>
            </a:pPr>
            <a:r>
              <a:rPr lang="en-US" sz="1800" dirty="0">
                <a:solidFill>
                  <a:schemeClr val="bg1"/>
                </a:solidFill>
              </a:rPr>
              <a:t>The business is at least 51 percent owned and controlled by current public housing residents or residents who currently live in Section 8-assisted housing </a:t>
            </a:r>
          </a:p>
          <a:p>
            <a:pPr marL="0" indent="0">
              <a:lnSpc>
                <a:spcPct val="120000"/>
              </a:lnSpc>
              <a:buNone/>
            </a:pPr>
            <a:endParaRPr lang="en-US" sz="1800" dirty="0">
              <a:solidFill>
                <a:schemeClr val="bg1"/>
              </a:solidFill>
            </a:endParaRPr>
          </a:p>
          <a:p>
            <a:pPr marL="0" indent="0">
              <a:lnSpc>
                <a:spcPct val="120000"/>
              </a:lnSpc>
              <a:buNone/>
            </a:pPr>
            <a:endParaRPr lang="en-US" sz="1800" dirty="0">
              <a:solidFill>
                <a:schemeClr val="bg1"/>
              </a:solidFill>
            </a:endParaRPr>
          </a:p>
          <a:p>
            <a:pPr marL="0" indent="0">
              <a:lnSpc>
                <a:spcPct val="120000"/>
              </a:lnSpc>
              <a:buNone/>
            </a:pPr>
            <a:endParaRPr lang="en-US" sz="1800" dirty="0">
              <a:solidFill>
                <a:schemeClr val="bg1"/>
              </a:solidFill>
            </a:endParaRPr>
          </a:p>
          <a:p>
            <a:pPr marL="0" indent="0">
              <a:lnSpc>
                <a:spcPct val="120000"/>
              </a:lnSpc>
              <a:buNone/>
            </a:pPr>
            <a:endParaRPr lang="en-US" sz="1800" dirty="0">
              <a:solidFill>
                <a:schemeClr val="bg1"/>
              </a:solidFill>
            </a:endParaRPr>
          </a:p>
        </p:txBody>
      </p:sp>
    </p:spTree>
    <p:extLst>
      <p:ext uri="{BB962C8B-B14F-4D97-AF65-F5344CB8AC3E}">
        <p14:creationId xmlns:p14="http://schemas.microsoft.com/office/powerpoint/2010/main" val="4004943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93E76CE-7BA5-4075-8EFB-BC699124715F}"/>
              </a:ext>
            </a:extLst>
          </p:cNvPr>
          <p:cNvSpPr/>
          <p:nvPr/>
        </p:nvSpPr>
        <p:spPr>
          <a:xfrm>
            <a:off x="575734" y="4997565"/>
            <a:ext cx="7744178" cy="485423"/>
          </a:xfrm>
          <a:prstGeom prst="rect">
            <a:avLst/>
          </a:prstGeom>
          <a:solidFill>
            <a:srgbClr val="00B0F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FD1EB71-5F13-40AA-8F5A-6C674B55A532}"/>
              </a:ext>
            </a:extLst>
          </p:cNvPr>
          <p:cNvSpPr/>
          <p:nvPr/>
        </p:nvSpPr>
        <p:spPr>
          <a:xfrm>
            <a:off x="575734" y="2845361"/>
            <a:ext cx="6829779" cy="784639"/>
          </a:xfrm>
          <a:prstGeom prst="rect">
            <a:avLst/>
          </a:prstGeom>
          <a:solidFill>
            <a:srgbClr val="00B0F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AA45D81D-2B2C-41DE-8BD9-4D5C45EAFF5E}"/>
              </a:ext>
            </a:extLst>
          </p:cNvPr>
          <p:cNvSpPr txBox="1">
            <a:spLocks/>
          </p:cNvSpPr>
          <p:nvPr/>
        </p:nvSpPr>
        <p:spPr>
          <a:xfrm>
            <a:off x="149225" y="1365955"/>
            <a:ext cx="11783131" cy="46623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raphie" panose="020B06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raphie" panose="020B06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e" panose="020B06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e" panose="020B06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000" b="1" dirty="0">
                <a:solidFill>
                  <a:schemeClr val="bg1"/>
                </a:solidFill>
              </a:rPr>
              <a:t>The workers status on Section 3 projects can be determined using the following methods:</a:t>
            </a:r>
          </a:p>
          <a:p>
            <a:pPr marL="0" indent="0">
              <a:lnSpc>
                <a:spcPct val="120000"/>
              </a:lnSpc>
              <a:buNone/>
            </a:pPr>
            <a:r>
              <a:rPr lang="en-US" sz="1600" b="1" dirty="0">
                <a:solidFill>
                  <a:schemeClr val="bg1"/>
                </a:solidFill>
              </a:rPr>
              <a:t>Worker income self-certification </a:t>
            </a:r>
            <a:r>
              <a:rPr lang="en-US" sz="1600" dirty="0">
                <a:solidFill>
                  <a:schemeClr val="bg1"/>
                </a:solidFill>
              </a:rPr>
              <a:t>– Each worker on the project must complete the provided certification form to be kept in the grant record for reference when tracking the aggregating labor hours worked. </a:t>
            </a:r>
          </a:p>
          <a:p>
            <a:pPr lvl="1">
              <a:lnSpc>
                <a:spcPct val="120000"/>
              </a:lnSpc>
            </a:pPr>
            <a:r>
              <a:rPr lang="en-US" sz="1600" b="1" dirty="0">
                <a:solidFill>
                  <a:schemeClr val="bg1"/>
                </a:solidFill>
                <a:latin typeface="Montserrat" panose="00000500000000000000" pitchFamily="50" charset="0"/>
              </a:rPr>
              <a:t>Section 3 Worker Certification (Exhibit 2, Form A2) </a:t>
            </a:r>
          </a:p>
          <a:p>
            <a:pPr lvl="1">
              <a:lnSpc>
                <a:spcPct val="120000"/>
              </a:lnSpc>
            </a:pPr>
            <a:r>
              <a:rPr lang="en-US" sz="1600" b="1" dirty="0">
                <a:solidFill>
                  <a:schemeClr val="bg1"/>
                </a:solidFill>
                <a:latin typeface="Montserrat" panose="00000500000000000000" pitchFamily="50" charset="0"/>
              </a:rPr>
              <a:t>Targeted Section 3 Worker Certification (Exhibit 3, Form C) </a:t>
            </a:r>
          </a:p>
          <a:p>
            <a:pPr>
              <a:lnSpc>
                <a:spcPct val="120000"/>
              </a:lnSpc>
            </a:pPr>
            <a:endParaRPr lang="en-US" sz="1600" b="1" dirty="0">
              <a:solidFill>
                <a:schemeClr val="bg1"/>
              </a:solidFill>
            </a:endParaRPr>
          </a:p>
          <a:p>
            <a:pPr marL="0" indent="0">
              <a:lnSpc>
                <a:spcPct val="120000"/>
              </a:lnSpc>
              <a:buNone/>
            </a:pPr>
            <a:r>
              <a:rPr lang="en-US" sz="1600" b="1" dirty="0">
                <a:solidFill>
                  <a:schemeClr val="bg1"/>
                </a:solidFill>
              </a:rPr>
              <a:t>Worker is employed by a Section 3 Business Concern </a:t>
            </a:r>
            <a:r>
              <a:rPr lang="en-US" sz="1600" dirty="0">
                <a:solidFill>
                  <a:schemeClr val="bg1"/>
                </a:solidFill>
              </a:rPr>
              <a:t>– The contractor or subcontractor is able to provide documentation that it qualifies as a Section 3 Business Concern. All employees of a qualifying business will be considered Section 3 workers. </a:t>
            </a:r>
          </a:p>
          <a:p>
            <a:pPr lvl="1">
              <a:lnSpc>
                <a:spcPct val="120000"/>
              </a:lnSpc>
            </a:pPr>
            <a:r>
              <a:rPr lang="en-US" sz="1600" b="1" dirty="0">
                <a:solidFill>
                  <a:schemeClr val="bg1"/>
                </a:solidFill>
                <a:latin typeface="Montserrat" panose="00000500000000000000" pitchFamily="50" charset="0"/>
              </a:rPr>
              <a:t>Section 3 Business Concern Certification (Exhibit 2, Form B1 and B2)</a:t>
            </a:r>
          </a:p>
          <a:p>
            <a:pPr>
              <a:lnSpc>
                <a:spcPct val="120000"/>
              </a:lnSpc>
            </a:pPr>
            <a:endParaRPr lang="en-US" sz="1200" b="1" dirty="0">
              <a:solidFill>
                <a:schemeClr val="bg1"/>
              </a:solidFill>
            </a:endParaRPr>
          </a:p>
          <a:p>
            <a:pPr>
              <a:lnSpc>
                <a:spcPct val="120000"/>
              </a:lnSpc>
            </a:pPr>
            <a:endParaRPr lang="en-US" sz="1200" b="1" dirty="0">
              <a:solidFill>
                <a:schemeClr val="bg1"/>
              </a:solidFill>
            </a:endParaRPr>
          </a:p>
          <a:p>
            <a:pPr>
              <a:lnSpc>
                <a:spcPct val="120000"/>
              </a:lnSpc>
            </a:pPr>
            <a:endParaRPr lang="en-US" sz="1200" b="1" dirty="0">
              <a:solidFill>
                <a:schemeClr val="bg1"/>
              </a:solidFill>
            </a:endParaRPr>
          </a:p>
        </p:txBody>
      </p:sp>
      <p:sp>
        <p:nvSpPr>
          <p:cNvPr id="6" name="Title 1">
            <a:extLst>
              <a:ext uri="{FF2B5EF4-FFF2-40B4-BE49-F238E27FC236}">
                <a16:creationId xmlns:a16="http://schemas.microsoft.com/office/drawing/2014/main" id="{40802F78-C592-4C57-BE49-929F46F6E524}"/>
              </a:ext>
            </a:extLst>
          </p:cNvPr>
          <p:cNvSpPr txBox="1">
            <a:spLocks/>
          </p:cNvSpPr>
          <p:nvPr/>
        </p:nvSpPr>
        <p:spPr>
          <a:xfrm>
            <a:off x="390145" y="627323"/>
            <a:ext cx="7263722" cy="4185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ontserrat ExtraBold" panose="00000900000000000000" pitchFamily="50" charset="0"/>
                <a:ea typeface="+mj-ea"/>
                <a:cs typeface="+mj-cs"/>
              </a:defRPr>
            </a:lvl1pPr>
          </a:lstStyle>
          <a:p>
            <a:pPr algn="l"/>
            <a:r>
              <a:rPr lang="en-US" sz="3400" b="1" dirty="0">
                <a:solidFill>
                  <a:srgbClr val="00B0F0"/>
                </a:solidFill>
              </a:rPr>
              <a:t>Determining Section 3 Worker Status</a:t>
            </a:r>
            <a:endParaRPr lang="en-US" sz="3400" dirty="0">
              <a:solidFill>
                <a:srgbClr val="00B0F0"/>
              </a:solidFill>
            </a:endParaRPr>
          </a:p>
        </p:txBody>
      </p:sp>
      <p:pic>
        <p:nvPicPr>
          <p:cNvPr id="15" name="Graphic 14">
            <a:extLst>
              <a:ext uri="{FF2B5EF4-FFF2-40B4-BE49-F238E27FC236}">
                <a16:creationId xmlns:a16="http://schemas.microsoft.com/office/drawing/2014/main" id="{D78B0CA6-B8E9-45DD-A9B0-3CBB81CFA917}"/>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0000" b="14299"/>
          <a:stretch/>
        </p:blipFill>
        <p:spPr>
          <a:xfrm>
            <a:off x="9616084" y="4107976"/>
            <a:ext cx="2575915" cy="2750024"/>
          </a:xfrm>
          <a:prstGeom prst="rect">
            <a:avLst/>
          </a:prstGeom>
        </p:spPr>
      </p:pic>
    </p:spTree>
    <p:extLst>
      <p:ext uri="{BB962C8B-B14F-4D97-AF65-F5344CB8AC3E}">
        <p14:creationId xmlns:p14="http://schemas.microsoft.com/office/powerpoint/2010/main" val="2645960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0802F78-C592-4C57-BE49-929F46F6E524}"/>
              </a:ext>
            </a:extLst>
          </p:cNvPr>
          <p:cNvSpPr txBox="1">
            <a:spLocks/>
          </p:cNvSpPr>
          <p:nvPr/>
        </p:nvSpPr>
        <p:spPr>
          <a:xfrm>
            <a:off x="390144" y="627323"/>
            <a:ext cx="8772905" cy="4185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ontserrat ExtraBold" panose="00000900000000000000" pitchFamily="50" charset="0"/>
                <a:ea typeface="+mj-ea"/>
                <a:cs typeface="+mj-cs"/>
              </a:defRPr>
            </a:lvl1pPr>
          </a:lstStyle>
          <a:p>
            <a:pPr algn="l"/>
            <a:r>
              <a:rPr lang="en-US" sz="3400" b="1" dirty="0">
                <a:solidFill>
                  <a:srgbClr val="00B0F0"/>
                </a:solidFill>
              </a:rPr>
              <a:t>Determining Section 3 Worker Status </a:t>
            </a:r>
            <a:r>
              <a:rPr lang="en-US" sz="1800" b="1" dirty="0">
                <a:solidFill>
                  <a:srgbClr val="00B0F0"/>
                </a:solidFill>
              </a:rPr>
              <a:t>(Cont.)</a:t>
            </a:r>
            <a:endParaRPr lang="en-US" sz="3400" dirty="0">
              <a:solidFill>
                <a:srgbClr val="00B0F0"/>
              </a:solidFill>
            </a:endParaRPr>
          </a:p>
        </p:txBody>
      </p:sp>
      <p:pic>
        <p:nvPicPr>
          <p:cNvPr id="15" name="Graphic 14">
            <a:extLst>
              <a:ext uri="{FF2B5EF4-FFF2-40B4-BE49-F238E27FC236}">
                <a16:creationId xmlns:a16="http://schemas.microsoft.com/office/drawing/2014/main" id="{D78B0CA6-B8E9-45DD-A9B0-3CBB81CFA917}"/>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0000" b="14299"/>
          <a:stretch/>
        </p:blipFill>
        <p:spPr>
          <a:xfrm>
            <a:off x="9616084" y="4107976"/>
            <a:ext cx="2575915" cy="2750024"/>
          </a:xfrm>
          <a:prstGeom prst="rect">
            <a:avLst/>
          </a:prstGeom>
        </p:spPr>
      </p:pic>
      <p:sp>
        <p:nvSpPr>
          <p:cNvPr id="12" name="Content Placeholder 2">
            <a:extLst>
              <a:ext uri="{FF2B5EF4-FFF2-40B4-BE49-F238E27FC236}">
                <a16:creationId xmlns:a16="http://schemas.microsoft.com/office/drawing/2014/main" id="{AA45D81D-2B2C-41DE-8BD9-4D5C45EAFF5E}"/>
              </a:ext>
            </a:extLst>
          </p:cNvPr>
          <p:cNvSpPr txBox="1">
            <a:spLocks/>
          </p:cNvSpPr>
          <p:nvPr/>
        </p:nvSpPr>
        <p:spPr>
          <a:xfrm>
            <a:off x="204434" y="1342588"/>
            <a:ext cx="11783131" cy="46623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raphie" panose="020B06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raphie" panose="020B06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e" panose="020B06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e" panose="020B06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800" b="1" dirty="0">
                <a:solidFill>
                  <a:schemeClr val="bg1"/>
                </a:solidFill>
              </a:rPr>
              <a:t>Worker is a </a:t>
            </a:r>
            <a:r>
              <a:rPr lang="en-US" sz="1800" b="1" dirty="0" err="1">
                <a:solidFill>
                  <a:schemeClr val="bg1"/>
                </a:solidFill>
              </a:rPr>
              <a:t>Youthbuild</a:t>
            </a:r>
            <a:r>
              <a:rPr lang="en-US" sz="1800" b="1" dirty="0">
                <a:solidFill>
                  <a:schemeClr val="bg1"/>
                </a:solidFill>
              </a:rPr>
              <a:t> participant –</a:t>
            </a:r>
            <a:r>
              <a:rPr lang="en-US" sz="1800" dirty="0">
                <a:solidFill>
                  <a:schemeClr val="bg1"/>
                </a:solidFill>
              </a:rPr>
              <a:t> Verifiable documentation must be provided by the worker or the employer showing the worker is participating in a </a:t>
            </a:r>
            <a:r>
              <a:rPr lang="en-US" sz="1800" dirty="0" err="1">
                <a:solidFill>
                  <a:schemeClr val="bg1"/>
                </a:solidFill>
              </a:rPr>
              <a:t>Youthbuild</a:t>
            </a:r>
            <a:r>
              <a:rPr lang="en-US" sz="1800" dirty="0">
                <a:solidFill>
                  <a:schemeClr val="bg1"/>
                </a:solidFill>
              </a:rPr>
              <a:t> program. </a:t>
            </a:r>
          </a:p>
          <a:p>
            <a:pPr marL="0" indent="0">
              <a:lnSpc>
                <a:spcPct val="120000"/>
              </a:lnSpc>
              <a:buNone/>
            </a:pPr>
            <a:endParaRPr lang="en-US" sz="1800" b="1" dirty="0">
              <a:solidFill>
                <a:schemeClr val="bg1"/>
              </a:solidFill>
            </a:endParaRPr>
          </a:p>
          <a:p>
            <a:pPr marL="0" indent="0">
              <a:lnSpc>
                <a:spcPct val="120000"/>
              </a:lnSpc>
              <a:buNone/>
            </a:pPr>
            <a:r>
              <a:rPr lang="en-US" sz="1800" b="1" dirty="0">
                <a:solidFill>
                  <a:schemeClr val="bg1"/>
                </a:solidFill>
              </a:rPr>
              <a:t>Employer wage records – </a:t>
            </a:r>
            <a:r>
              <a:rPr lang="en-US" sz="1800" dirty="0">
                <a:solidFill>
                  <a:schemeClr val="bg1"/>
                </a:solidFill>
              </a:rPr>
              <a:t>The employer must provide certified documentation that the worker's income from that employer is below the income limit for the corresponding family size when based on an employer's calculation of what the worker's wage rate would translate to if annualized on a full-time basis. </a:t>
            </a:r>
          </a:p>
          <a:p>
            <a:pPr marL="0" indent="0">
              <a:lnSpc>
                <a:spcPct val="120000"/>
              </a:lnSpc>
              <a:buNone/>
            </a:pPr>
            <a:endParaRPr lang="en-US" sz="1800" b="1" dirty="0">
              <a:solidFill>
                <a:schemeClr val="bg1"/>
              </a:solidFill>
            </a:endParaRPr>
          </a:p>
          <a:p>
            <a:pPr marL="0" indent="0">
              <a:lnSpc>
                <a:spcPct val="120000"/>
              </a:lnSpc>
              <a:buNone/>
            </a:pPr>
            <a:r>
              <a:rPr lang="en-US" sz="1800" b="1" dirty="0">
                <a:solidFill>
                  <a:schemeClr val="bg1"/>
                </a:solidFill>
              </a:rPr>
              <a:t>*  </a:t>
            </a:r>
            <a:r>
              <a:rPr lang="en-US" sz="1400" i="1" dirty="0">
                <a:solidFill>
                  <a:schemeClr val="bg1"/>
                </a:solidFill>
              </a:rPr>
              <a:t>Documentation submitted by employers should only contain employee names, state and county of residence, annual income, and a certifying signature and date. Do not include any information such as social security numbers or bank account information.</a:t>
            </a:r>
          </a:p>
          <a:p>
            <a:pPr marL="0" indent="0">
              <a:lnSpc>
                <a:spcPct val="120000"/>
              </a:lnSpc>
              <a:buNone/>
            </a:pPr>
            <a:endParaRPr lang="en-US" sz="1400" i="1" dirty="0">
              <a:solidFill>
                <a:schemeClr val="bg1"/>
              </a:solidFill>
            </a:endParaRPr>
          </a:p>
          <a:p>
            <a:pPr marL="0" indent="0">
              <a:lnSpc>
                <a:spcPct val="120000"/>
              </a:lnSpc>
              <a:buNone/>
            </a:pPr>
            <a:endParaRPr lang="en-US" sz="1800" b="1" dirty="0">
              <a:solidFill>
                <a:schemeClr val="bg1"/>
              </a:solidFill>
            </a:endParaRPr>
          </a:p>
          <a:p>
            <a:pPr marL="0" indent="0">
              <a:lnSpc>
                <a:spcPct val="120000"/>
              </a:lnSpc>
              <a:buNone/>
            </a:pPr>
            <a:endParaRPr lang="en-US" sz="1800" b="1" dirty="0">
              <a:solidFill>
                <a:schemeClr val="bg1"/>
              </a:solidFill>
            </a:endParaRPr>
          </a:p>
        </p:txBody>
      </p:sp>
    </p:spTree>
    <p:extLst>
      <p:ext uri="{BB962C8B-B14F-4D97-AF65-F5344CB8AC3E}">
        <p14:creationId xmlns:p14="http://schemas.microsoft.com/office/powerpoint/2010/main" val="1978099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0802F78-C592-4C57-BE49-929F46F6E524}"/>
              </a:ext>
            </a:extLst>
          </p:cNvPr>
          <p:cNvSpPr txBox="1">
            <a:spLocks/>
          </p:cNvSpPr>
          <p:nvPr/>
        </p:nvSpPr>
        <p:spPr>
          <a:xfrm>
            <a:off x="390144" y="627323"/>
            <a:ext cx="8652255" cy="4185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ontserrat ExtraBold" panose="00000900000000000000" pitchFamily="50" charset="0"/>
                <a:ea typeface="+mj-ea"/>
                <a:cs typeface="+mj-cs"/>
              </a:defRPr>
            </a:lvl1pPr>
          </a:lstStyle>
          <a:p>
            <a:pPr algn="l"/>
            <a:r>
              <a:rPr lang="en-US" sz="3400" b="1" dirty="0">
                <a:solidFill>
                  <a:srgbClr val="00B0F0"/>
                </a:solidFill>
              </a:rPr>
              <a:t>Subrecipient/Grantee Responsibilities</a:t>
            </a:r>
            <a:endParaRPr lang="en-US" sz="3400" dirty="0">
              <a:solidFill>
                <a:srgbClr val="00B0F0"/>
              </a:solidFill>
            </a:endParaRPr>
          </a:p>
        </p:txBody>
      </p:sp>
      <p:pic>
        <p:nvPicPr>
          <p:cNvPr id="15" name="Graphic 14">
            <a:extLst>
              <a:ext uri="{FF2B5EF4-FFF2-40B4-BE49-F238E27FC236}">
                <a16:creationId xmlns:a16="http://schemas.microsoft.com/office/drawing/2014/main" id="{D78B0CA6-B8E9-45DD-A9B0-3CBB81CFA917}"/>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0000" b="14299"/>
          <a:stretch/>
        </p:blipFill>
        <p:spPr>
          <a:xfrm>
            <a:off x="9616084" y="4107976"/>
            <a:ext cx="2575915" cy="2750024"/>
          </a:xfrm>
          <a:prstGeom prst="rect">
            <a:avLst/>
          </a:prstGeom>
        </p:spPr>
      </p:pic>
      <p:sp>
        <p:nvSpPr>
          <p:cNvPr id="12" name="Content Placeholder 2">
            <a:extLst>
              <a:ext uri="{FF2B5EF4-FFF2-40B4-BE49-F238E27FC236}">
                <a16:creationId xmlns:a16="http://schemas.microsoft.com/office/drawing/2014/main" id="{AA45D81D-2B2C-41DE-8BD9-4D5C45EAFF5E}"/>
              </a:ext>
            </a:extLst>
          </p:cNvPr>
          <p:cNvSpPr txBox="1">
            <a:spLocks/>
          </p:cNvSpPr>
          <p:nvPr/>
        </p:nvSpPr>
        <p:spPr>
          <a:xfrm>
            <a:off x="204434" y="1342589"/>
            <a:ext cx="11783131" cy="39180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raphie" panose="020B06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raphie" panose="020B06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e" panose="020B06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e" panose="020B06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600" b="1" dirty="0">
                <a:solidFill>
                  <a:schemeClr val="bg1"/>
                </a:solidFill>
              </a:rPr>
              <a:t>Establish and maintain a list of resources and organizations that offer training and employment opportunities in the area.</a:t>
            </a:r>
          </a:p>
          <a:p>
            <a:pPr lvl="1">
              <a:lnSpc>
                <a:spcPct val="120000"/>
              </a:lnSpc>
            </a:pPr>
            <a:r>
              <a:rPr lang="en-US" sz="1400" dirty="0">
                <a:solidFill>
                  <a:schemeClr val="bg1"/>
                </a:solidFill>
                <a:latin typeface="Montserrat" panose="00000500000000000000" pitchFamily="50" charset="0"/>
              </a:rPr>
              <a:t>Temp services</a:t>
            </a:r>
          </a:p>
          <a:p>
            <a:pPr lvl="1">
              <a:lnSpc>
                <a:spcPct val="120000"/>
              </a:lnSpc>
            </a:pPr>
            <a:r>
              <a:rPr lang="en-US" sz="1400" dirty="0">
                <a:solidFill>
                  <a:schemeClr val="bg1"/>
                </a:solidFill>
                <a:latin typeface="Montserrat" panose="00000500000000000000" pitchFamily="50" charset="0"/>
              </a:rPr>
              <a:t>Jobs centers</a:t>
            </a:r>
          </a:p>
          <a:p>
            <a:pPr lvl="1">
              <a:lnSpc>
                <a:spcPct val="120000"/>
              </a:lnSpc>
            </a:pPr>
            <a:r>
              <a:rPr lang="en-US" sz="1400" dirty="0" err="1">
                <a:solidFill>
                  <a:schemeClr val="bg1"/>
                </a:solidFill>
                <a:latin typeface="Montserrat" panose="00000500000000000000" pitchFamily="50" charset="0"/>
              </a:rPr>
              <a:t>Youthbuild</a:t>
            </a:r>
            <a:r>
              <a:rPr lang="en-US" sz="1400" dirty="0">
                <a:solidFill>
                  <a:schemeClr val="bg1"/>
                </a:solidFill>
                <a:latin typeface="Montserrat" panose="00000500000000000000" pitchFamily="50" charset="0"/>
              </a:rPr>
              <a:t> programs</a:t>
            </a:r>
          </a:p>
          <a:p>
            <a:pPr lvl="1">
              <a:lnSpc>
                <a:spcPct val="120000"/>
              </a:lnSpc>
            </a:pPr>
            <a:r>
              <a:rPr lang="en-US" sz="1400" dirty="0">
                <a:solidFill>
                  <a:schemeClr val="bg1"/>
                </a:solidFill>
                <a:latin typeface="Montserrat" panose="00000500000000000000" pitchFamily="50" charset="0"/>
              </a:rPr>
              <a:t>Etc.</a:t>
            </a:r>
          </a:p>
          <a:p>
            <a:pPr>
              <a:lnSpc>
                <a:spcPct val="120000"/>
              </a:lnSpc>
            </a:pPr>
            <a:r>
              <a:rPr lang="en-US" sz="1600" b="1" dirty="0">
                <a:solidFill>
                  <a:schemeClr val="bg1"/>
                </a:solidFill>
              </a:rPr>
              <a:t>Make contractors and subs aware of Section 3 at the pre-construction conference.</a:t>
            </a:r>
          </a:p>
          <a:p>
            <a:pPr>
              <a:lnSpc>
                <a:spcPct val="120000"/>
              </a:lnSpc>
            </a:pPr>
            <a:r>
              <a:rPr lang="en-US" sz="1600" b="1" dirty="0">
                <a:solidFill>
                  <a:schemeClr val="bg1"/>
                </a:solidFill>
              </a:rPr>
              <a:t>Monitor contractors and subcontractors for Section 3 compliance.</a:t>
            </a:r>
          </a:p>
          <a:p>
            <a:pPr>
              <a:lnSpc>
                <a:spcPct val="120000"/>
              </a:lnSpc>
            </a:pPr>
            <a:r>
              <a:rPr lang="en-US" sz="1600" b="1" dirty="0">
                <a:solidFill>
                  <a:schemeClr val="bg1"/>
                </a:solidFill>
              </a:rPr>
              <a:t>Make best efforts to meet Section 3 and Targeted Section 3 Worker benchmarks.</a:t>
            </a:r>
          </a:p>
          <a:p>
            <a:pPr>
              <a:lnSpc>
                <a:spcPct val="120000"/>
              </a:lnSpc>
            </a:pPr>
            <a:r>
              <a:rPr lang="en-US" sz="1600" b="1" dirty="0">
                <a:solidFill>
                  <a:schemeClr val="bg1"/>
                </a:solidFill>
              </a:rPr>
              <a:t>Report on efforts if benchmarks are not met.</a:t>
            </a:r>
          </a:p>
          <a:p>
            <a:pPr>
              <a:lnSpc>
                <a:spcPct val="120000"/>
              </a:lnSpc>
            </a:pPr>
            <a:r>
              <a:rPr lang="en-US" sz="1600" b="1" dirty="0">
                <a:solidFill>
                  <a:schemeClr val="bg1"/>
                </a:solidFill>
              </a:rPr>
              <a:t>Establishing the geography of the Targeted Section 3 Worker area if fewer then 5,000 people live within a 1-mile radius of the project area. </a:t>
            </a:r>
            <a:r>
              <a:rPr lang="en-US" sz="1600" dirty="0">
                <a:solidFill>
                  <a:schemeClr val="bg1"/>
                </a:solidFill>
              </a:rPr>
              <a:t>(Usually this will be the community.)</a:t>
            </a:r>
          </a:p>
          <a:p>
            <a:pPr>
              <a:lnSpc>
                <a:spcPct val="120000"/>
              </a:lnSpc>
            </a:pPr>
            <a:endParaRPr lang="en-US" sz="1800" b="1" dirty="0">
              <a:solidFill>
                <a:schemeClr val="bg1"/>
              </a:solidFill>
            </a:endParaRPr>
          </a:p>
          <a:p>
            <a:pPr marL="0" indent="0">
              <a:lnSpc>
                <a:spcPct val="120000"/>
              </a:lnSpc>
              <a:buNone/>
            </a:pPr>
            <a:endParaRPr lang="en-US" sz="1800" b="1" dirty="0">
              <a:solidFill>
                <a:schemeClr val="bg1"/>
              </a:solidFill>
            </a:endParaRPr>
          </a:p>
          <a:p>
            <a:pPr marL="0" indent="0">
              <a:lnSpc>
                <a:spcPct val="120000"/>
              </a:lnSpc>
              <a:buNone/>
            </a:pPr>
            <a:endParaRPr lang="en-US" sz="1800" b="1" dirty="0">
              <a:solidFill>
                <a:schemeClr val="bg1"/>
              </a:solidFill>
            </a:endParaRPr>
          </a:p>
          <a:p>
            <a:pPr marL="0" indent="0">
              <a:lnSpc>
                <a:spcPct val="120000"/>
              </a:lnSpc>
              <a:buNone/>
            </a:pPr>
            <a:endParaRPr lang="en-US" sz="1800" b="1" dirty="0">
              <a:solidFill>
                <a:schemeClr val="bg1"/>
              </a:solidFill>
            </a:endParaRPr>
          </a:p>
        </p:txBody>
      </p:sp>
    </p:spTree>
    <p:extLst>
      <p:ext uri="{BB962C8B-B14F-4D97-AF65-F5344CB8AC3E}">
        <p14:creationId xmlns:p14="http://schemas.microsoft.com/office/powerpoint/2010/main" val="3423248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0802F78-C592-4C57-BE49-929F46F6E524}"/>
              </a:ext>
            </a:extLst>
          </p:cNvPr>
          <p:cNvSpPr txBox="1">
            <a:spLocks/>
          </p:cNvSpPr>
          <p:nvPr/>
        </p:nvSpPr>
        <p:spPr>
          <a:xfrm>
            <a:off x="390144" y="627323"/>
            <a:ext cx="8652255" cy="4185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ontserrat ExtraBold" panose="00000900000000000000" pitchFamily="50" charset="0"/>
                <a:ea typeface="+mj-ea"/>
                <a:cs typeface="+mj-cs"/>
              </a:defRPr>
            </a:lvl1pPr>
          </a:lstStyle>
          <a:p>
            <a:pPr algn="l"/>
            <a:r>
              <a:rPr lang="en-US" sz="3400" b="1" dirty="0">
                <a:solidFill>
                  <a:srgbClr val="00B0F0"/>
                </a:solidFill>
              </a:rPr>
              <a:t>Contractor Responsibilities</a:t>
            </a:r>
            <a:endParaRPr lang="en-US" sz="3400" dirty="0">
              <a:solidFill>
                <a:srgbClr val="00B0F0"/>
              </a:solidFill>
            </a:endParaRPr>
          </a:p>
        </p:txBody>
      </p:sp>
      <p:pic>
        <p:nvPicPr>
          <p:cNvPr id="15" name="Graphic 14">
            <a:extLst>
              <a:ext uri="{FF2B5EF4-FFF2-40B4-BE49-F238E27FC236}">
                <a16:creationId xmlns:a16="http://schemas.microsoft.com/office/drawing/2014/main" id="{D78B0CA6-B8E9-45DD-A9B0-3CBB81CFA917}"/>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0000" b="14299"/>
          <a:stretch/>
        </p:blipFill>
        <p:spPr>
          <a:xfrm>
            <a:off x="9616084" y="4107976"/>
            <a:ext cx="2575915" cy="2750024"/>
          </a:xfrm>
          <a:prstGeom prst="rect">
            <a:avLst/>
          </a:prstGeom>
        </p:spPr>
      </p:pic>
      <p:sp>
        <p:nvSpPr>
          <p:cNvPr id="12" name="Content Placeholder 2">
            <a:extLst>
              <a:ext uri="{FF2B5EF4-FFF2-40B4-BE49-F238E27FC236}">
                <a16:creationId xmlns:a16="http://schemas.microsoft.com/office/drawing/2014/main" id="{AA45D81D-2B2C-41DE-8BD9-4D5C45EAFF5E}"/>
              </a:ext>
            </a:extLst>
          </p:cNvPr>
          <p:cNvSpPr txBox="1">
            <a:spLocks/>
          </p:cNvSpPr>
          <p:nvPr/>
        </p:nvSpPr>
        <p:spPr>
          <a:xfrm>
            <a:off x="204434" y="1469983"/>
            <a:ext cx="11253788" cy="39180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raphie" panose="020B06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raphie" panose="020B06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e" panose="020B06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e" panose="020B06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000" b="1" dirty="0">
                <a:solidFill>
                  <a:schemeClr val="bg1"/>
                </a:solidFill>
              </a:rPr>
              <a:t>Ensure subcontractors are aware of Section 3 requirements and responsibilities.</a:t>
            </a:r>
          </a:p>
          <a:p>
            <a:pPr>
              <a:lnSpc>
                <a:spcPct val="120000"/>
              </a:lnSpc>
            </a:pPr>
            <a:r>
              <a:rPr lang="en-US" sz="2000" b="1" dirty="0">
                <a:solidFill>
                  <a:schemeClr val="bg1"/>
                </a:solidFill>
              </a:rPr>
              <a:t>Make a best effort to hire Section 3 or Targeted Section 3 Workers when new hires are necessary. </a:t>
            </a:r>
          </a:p>
        </p:txBody>
      </p:sp>
    </p:spTree>
    <p:extLst>
      <p:ext uri="{BB962C8B-B14F-4D97-AF65-F5344CB8AC3E}">
        <p14:creationId xmlns:p14="http://schemas.microsoft.com/office/powerpoint/2010/main" val="3002900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0802F78-C592-4C57-BE49-929F46F6E524}"/>
              </a:ext>
            </a:extLst>
          </p:cNvPr>
          <p:cNvSpPr txBox="1">
            <a:spLocks/>
          </p:cNvSpPr>
          <p:nvPr/>
        </p:nvSpPr>
        <p:spPr>
          <a:xfrm>
            <a:off x="390144" y="627323"/>
            <a:ext cx="8652255" cy="4185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ontserrat ExtraBold" panose="00000900000000000000" pitchFamily="50" charset="0"/>
                <a:ea typeface="+mj-ea"/>
                <a:cs typeface="+mj-cs"/>
              </a:defRPr>
            </a:lvl1pPr>
          </a:lstStyle>
          <a:p>
            <a:pPr algn="l"/>
            <a:r>
              <a:rPr lang="en-US" sz="3400" b="1" dirty="0">
                <a:solidFill>
                  <a:srgbClr val="00B0F0"/>
                </a:solidFill>
              </a:rPr>
              <a:t>Section 3 Benchmarks</a:t>
            </a:r>
            <a:endParaRPr lang="en-US" sz="3400" dirty="0">
              <a:solidFill>
                <a:srgbClr val="00B0F0"/>
              </a:solidFill>
            </a:endParaRPr>
          </a:p>
        </p:txBody>
      </p:sp>
      <p:pic>
        <p:nvPicPr>
          <p:cNvPr id="15" name="Graphic 14">
            <a:extLst>
              <a:ext uri="{FF2B5EF4-FFF2-40B4-BE49-F238E27FC236}">
                <a16:creationId xmlns:a16="http://schemas.microsoft.com/office/drawing/2014/main" id="{D78B0CA6-B8E9-45DD-A9B0-3CBB81CFA917}"/>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0000" b="14299"/>
          <a:stretch/>
        </p:blipFill>
        <p:spPr>
          <a:xfrm>
            <a:off x="9616084" y="4107976"/>
            <a:ext cx="2575915" cy="2750024"/>
          </a:xfrm>
          <a:prstGeom prst="rect">
            <a:avLst/>
          </a:prstGeom>
        </p:spPr>
      </p:pic>
      <p:sp>
        <p:nvSpPr>
          <p:cNvPr id="12" name="Content Placeholder 2">
            <a:extLst>
              <a:ext uri="{FF2B5EF4-FFF2-40B4-BE49-F238E27FC236}">
                <a16:creationId xmlns:a16="http://schemas.microsoft.com/office/drawing/2014/main" id="{AA45D81D-2B2C-41DE-8BD9-4D5C45EAFF5E}"/>
              </a:ext>
            </a:extLst>
          </p:cNvPr>
          <p:cNvSpPr txBox="1">
            <a:spLocks/>
          </p:cNvSpPr>
          <p:nvPr/>
        </p:nvSpPr>
        <p:spPr>
          <a:xfrm>
            <a:off x="204434" y="1342589"/>
            <a:ext cx="11783131" cy="39180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raphie" panose="020B06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raphie" panose="020B06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e" panose="020B06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e" panose="020B06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1800" b="1" dirty="0">
                <a:solidFill>
                  <a:schemeClr val="bg1"/>
                </a:solidFill>
              </a:rPr>
              <a:t>Section 3 Workers = </a:t>
            </a:r>
            <a:r>
              <a:rPr lang="en-US" sz="1800" dirty="0">
                <a:solidFill>
                  <a:schemeClr val="bg1"/>
                </a:solidFill>
              </a:rPr>
              <a:t>25% of total labor hours</a:t>
            </a:r>
          </a:p>
          <a:p>
            <a:pPr>
              <a:lnSpc>
                <a:spcPct val="120000"/>
              </a:lnSpc>
            </a:pPr>
            <a:r>
              <a:rPr lang="en-US" sz="1800" b="1" dirty="0">
                <a:solidFill>
                  <a:schemeClr val="bg1"/>
                </a:solidFill>
              </a:rPr>
              <a:t>Targeted Section 3 Workers = </a:t>
            </a:r>
            <a:r>
              <a:rPr lang="en-US" sz="1800" dirty="0">
                <a:solidFill>
                  <a:schemeClr val="bg1"/>
                </a:solidFill>
              </a:rPr>
              <a:t>5% of total labor hours</a:t>
            </a:r>
          </a:p>
          <a:p>
            <a:pPr marL="0" indent="0">
              <a:lnSpc>
                <a:spcPct val="120000"/>
              </a:lnSpc>
              <a:buNone/>
            </a:pPr>
            <a:endParaRPr lang="en-US" sz="1800" b="1" dirty="0">
              <a:solidFill>
                <a:schemeClr val="bg1"/>
              </a:solidFill>
            </a:endParaRPr>
          </a:p>
          <a:p>
            <a:pPr marL="0" indent="0">
              <a:lnSpc>
                <a:spcPct val="120000"/>
              </a:lnSpc>
              <a:buNone/>
            </a:pPr>
            <a:r>
              <a:rPr lang="en-US" sz="1800" b="1" dirty="0">
                <a:solidFill>
                  <a:schemeClr val="bg1"/>
                </a:solidFill>
              </a:rPr>
              <a:t>Any labor hours counted toward the total for Targeted Section 3 Workers will also count toward the total for Section 3 Workers. </a:t>
            </a:r>
          </a:p>
          <a:p>
            <a:pPr marL="0" indent="0">
              <a:lnSpc>
                <a:spcPct val="120000"/>
              </a:lnSpc>
              <a:buNone/>
            </a:pPr>
            <a:endParaRPr lang="en-US" sz="1800" b="1" dirty="0">
              <a:solidFill>
                <a:schemeClr val="bg1"/>
              </a:solidFill>
            </a:endParaRPr>
          </a:p>
          <a:p>
            <a:pPr marL="0" indent="0">
              <a:lnSpc>
                <a:spcPct val="120000"/>
              </a:lnSpc>
              <a:buNone/>
            </a:pPr>
            <a:endParaRPr lang="en-US" sz="1800" b="1" dirty="0">
              <a:solidFill>
                <a:schemeClr val="bg1"/>
              </a:solidFill>
            </a:endParaRPr>
          </a:p>
          <a:p>
            <a:pPr marL="0" indent="0">
              <a:lnSpc>
                <a:spcPct val="120000"/>
              </a:lnSpc>
              <a:buNone/>
            </a:pPr>
            <a:endParaRPr lang="en-US" sz="1800" b="1" dirty="0">
              <a:solidFill>
                <a:schemeClr val="bg1"/>
              </a:solidFill>
            </a:endParaRPr>
          </a:p>
          <a:p>
            <a:pPr marL="0" indent="0">
              <a:lnSpc>
                <a:spcPct val="120000"/>
              </a:lnSpc>
              <a:buNone/>
            </a:pPr>
            <a:endParaRPr lang="en-US" sz="1800" b="1" dirty="0">
              <a:solidFill>
                <a:schemeClr val="bg1"/>
              </a:solidFill>
            </a:endParaRPr>
          </a:p>
          <a:p>
            <a:pPr marL="0" indent="0">
              <a:lnSpc>
                <a:spcPct val="120000"/>
              </a:lnSpc>
              <a:buNone/>
            </a:pPr>
            <a:endParaRPr lang="en-US" sz="1800" b="1" dirty="0">
              <a:solidFill>
                <a:schemeClr val="bg1"/>
              </a:solidFill>
            </a:endParaRPr>
          </a:p>
          <a:p>
            <a:pPr marL="0" indent="0">
              <a:lnSpc>
                <a:spcPct val="120000"/>
              </a:lnSpc>
              <a:buNone/>
            </a:pPr>
            <a:endParaRPr lang="en-US" sz="1800" b="1" dirty="0">
              <a:solidFill>
                <a:schemeClr val="bg1"/>
              </a:solidFill>
            </a:endParaRPr>
          </a:p>
        </p:txBody>
      </p:sp>
    </p:spTree>
    <p:extLst>
      <p:ext uri="{BB962C8B-B14F-4D97-AF65-F5344CB8AC3E}">
        <p14:creationId xmlns:p14="http://schemas.microsoft.com/office/powerpoint/2010/main" val="3124607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0802F78-C592-4C57-BE49-929F46F6E524}"/>
              </a:ext>
            </a:extLst>
          </p:cNvPr>
          <p:cNvSpPr txBox="1">
            <a:spLocks/>
          </p:cNvSpPr>
          <p:nvPr/>
        </p:nvSpPr>
        <p:spPr>
          <a:xfrm>
            <a:off x="390144" y="627323"/>
            <a:ext cx="8652255" cy="4185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ontserrat ExtraBold" panose="00000900000000000000" pitchFamily="50" charset="0"/>
                <a:ea typeface="+mj-ea"/>
                <a:cs typeface="+mj-cs"/>
              </a:defRPr>
            </a:lvl1pPr>
          </a:lstStyle>
          <a:p>
            <a:pPr algn="l"/>
            <a:r>
              <a:rPr lang="en-US" sz="3400" b="1" dirty="0">
                <a:solidFill>
                  <a:srgbClr val="00B0F0"/>
                </a:solidFill>
              </a:rPr>
              <a:t>Reporting to </a:t>
            </a:r>
            <a:r>
              <a:rPr lang="en-US" sz="3400" b="1">
                <a:solidFill>
                  <a:srgbClr val="00B0F0"/>
                </a:solidFill>
              </a:rPr>
              <a:t>Commerce</a:t>
            </a:r>
            <a:endParaRPr lang="en-US" sz="3400" dirty="0">
              <a:solidFill>
                <a:srgbClr val="00B0F0"/>
              </a:solidFill>
            </a:endParaRPr>
          </a:p>
        </p:txBody>
      </p:sp>
      <p:pic>
        <p:nvPicPr>
          <p:cNvPr id="15" name="Graphic 14">
            <a:extLst>
              <a:ext uri="{FF2B5EF4-FFF2-40B4-BE49-F238E27FC236}">
                <a16:creationId xmlns:a16="http://schemas.microsoft.com/office/drawing/2014/main" id="{D78B0CA6-B8E9-45DD-A9B0-3CBB81CFA917}"/>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0000" b="14299"/>
          <a:stretch/>
        </p:blipFill>
        <p:spPr>
          <a:xfrm>
            <a:off x="9616084" y="4107976"/>
            <a:ext cx="2575915" cy="2750024"/>
          </a:xfrm>
          <a:prstGeom prst="rect">
            <a:avLst/>
          </a:prstGeom>
        </p:spPr>
      </p:pic>
      <p:sp>
        <p:nvSpPr>
          <p:cNvPr id="12" name="Content Placeholder 2">
            <a:extLst>
              <a:ext uri="{FF2B5EF4-FFF2-40B4-BE49-F238E27FC236}">
                <a16:creationId xmlns:a16="http://schemas.microsoft.com/office/drawing/2014/main" id="{AA45D81D-2B2C-41DE-8BD9-4D5C45EAFF5E}"/>
              </a:ext>
            </a:extLst>
          </p:cNvPr>
          <p:cNvSpPr txBox="1">
            <a:spLocks/>
          </p:cNvSpPr>
          <p:nvPr/>
        </p:nvSpPr>
        <p:spPr>
          <a:xfrm>
            <a:off x="204434" y="1342589"/>
            <a:ext cx="11783131" cy="39180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raphie" panose="020B06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raphie" panose="020B06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e" panose="020B06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e" panose="020B06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800" b="1" dirty="0">
                <a:solidFill>
                  <a:schemeClr val="bg1"/>
                </a:solidFill>
              </a:rPr>
              <a:t>Subrecipients are required to report the following at project closeout: </a:t>
            </a:r>
          </a:p>
          <a:p>
            <a:pPr>
              <a:lnSpc>
                <a:spcPct val="120000"/>
              </a:lnSpc>
            </a:pPr>
            <a:r>
              <a:rPr lang="en-US" sz="1600" dirty="0">
                <a:solidFill>
                  <a:schemeClr val="bg1"/>
                </a:solidFill>
              </a:rPr>
              <a:t>The total number of labor hours worked </a:t>
            </a:r>
          </a:p>
          <a:p>
            <a:pPr>
              <a:lnSpc>
                <a:spcPct val="120000"/>
              </a:lnSpc>
            </a:pPr>
            <a:r>
              <a:rPr lang="en-US" sz="1600" dirty="0">
                <a:solidFill>
                  <a:schemeClr val="bg1"/>
                </a:solidFill>
              </a:rPr>
              <a:t>The total number of labor hours worked by Section 3 workers </a:t>
            </a:r>
          </a:p>
          <a:p>
            <a:pPr>
              <a:lnSpc>
                <a:spcPct val="120000"/>
              </a:lnSpc>
            </a:pPr>
            <a:r>
              <a:rPr lang="en-US" sz="1600" dirty="0">
                <a:solidFill>
                  <a:schemeClr val="bg1"/>
                </a:solidFill>
              </a:rPr>
              <a:t>The total number of labor hours worked by Targeted Section 3 workers </a:t>
            </a:r>
          </a:p>
          <a:p>
            <a:pPr>
              <a:lnSpc>
                <a:spcPct val="120000"/>
              </a:lnSpc>
            </a:pPr>
            <a:r>
              <a:rPr lang="en-US" sz="1600" dirty="0">
                <a:solidFill>
                  <a:schemeClr val="bg1"/>
                </a:solidFill>
              </a:rPr>
              <a:t>The percentage of labor hours worked by Section 3 workers </a:t>
            </a:r>
          </a:p>
          <a:p>
            <a:pPr>
              <a:lnSpc>
                <a:spcPct val="120000"/>
              </a:lnSpc>
            </a:pPr>
            <a:r>
              <a:rPr lang="en-US" sz="1600" dirty="0">
                <a:solidFill>
                  <a:schemeClr val="bg1"/>
                </a:solidFill>
              </a:rPr>
              <a:t>The percentage of labor hours worked by Targeted Section 3 workers </a:t>
            </a:r>
          </a:p>
          <a:p>
            <a:pPr>
              <a:lnSpc>
                <a:spcPct val="120000"/>
              </a:lnSpc>
            </a:pPr>
            <a:r>
              <a:rPr lang="en-US" sz="1600" dirty="0">
                <a:solidFill>
                  <a:schemeClr val="bg1"/>
                </a:solidFill>
              </a:rPr>
              <a:t>If benchmarks are unmet, qualitative efforts and explanation of those efforts</a:t>
            </a:r>
          </a:p>
          <a:p>
            <a:pPr marL="0" indent="0">
              <a:lnSpc>
                <a:spcPct val="120000"/>
              </a:lnSpc>
              <a:buNone/>
            </a:pPr>
            <a:r>
              <a:rPr lang="en-US" sz="1800" b="1" dirty="0">
                <a:solidFill>
                  <a:schemeClr val="bg1"/>
                </a:solidFill>
              </a:rPr>
              <a:t>Labor hours can be verified using weekly payrolls</a:t>
            </a:r>
          </a:p>
          <a:p>
            <a:pPr marL="0" indent="0">
              <a:lnSpc>
                <a:spcPct val="120000"/>
              </a:lnSpc>
              <a:buNone/>
            </a:pPr>
            <a:r>
              <a:rPr lang="en-US" sz="1800" b="1" dirty="0">
                <a:solidFill>
                  <a:schemeClr val="bg1"/>
                </a:solidFill>
              </a:rPr>
              <a:t>The Section 3 Labor Hours Tracking Form (Exhibit 4, Form D) has been provided to simplify the tracking of labor hours. </a:t>
            </a:r>
          </a:p>
          <a:p>
            <a:pPr>
              <a:lnSpc>
                <a:spcPct val="120000"/>
              </a:lnSpc>
            </a:pPr>
            <a:endParaRPr lang="en-US" sz="1800" dirty="0">
              <a:solidFill>
                <a:schemeClr val="bg1"/>
              </a:solidFill>
            </a:endParaRPr>
          </a:p>
        </p:txBody>
      </p:sp>
    </p:spTree>
    <p:extLst>
      <p:ext uri="{BB962C8B-B14F-4D97-AF65-F5344CB8AC3E}">
        <p14:creationId xmlns:p14="http://schemas.microsoft.com/office/powerpoint/2010/main" val="3382079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6AF8A7-8263-443E-9CA4-D6A782400CE7}"/>
              </a:ext>
            </a:extLst>
          </p:cNvPr>
          <p:cNvSpPr/>
          <p:nvPr/>
        </p:nvSpPr>
        <p:spPr>
          <a:xfrm>
            <a:off x="149224" y="1761068"/>
            <a:ext cx="11893550" cy="3465690"/>
          </a:xfrm>
          <a:prstGeom prst="rect">
            <a:avLst/>
          </a:prstGeom>
          <a:solidFill>
            <a:srgbClr val="00B0F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D78B0CA6-B8E9-45DD-A9B0-3CBB81CFA917}"/>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0000" b="14299"/>
          <a:stretch/>
        </p:blipFill>
        <p:spPr>
          <a:xfrm>
            <a:off x="9616084" y="4107976"/>
            <a:ext cx="2575915" cy="2750024"/>
          </a:xfrm>
          <a:prstGeom prst="rect">
            <a:avLst/>
          </a:prstGeom>
        </p:spPr>
      </p:pic>
      <p:sp>
        <p:nvSpPr>
          <p:cNvPr id="5" name="Content Placeholder 2">
            <a:extLst>
              <a:ext uri="{FF2B5EF4-FFF2-40B4-BE49-F238E27FC236}">
                <a16:creationId xmlns:a16="http://schemas.microsoft.com/office/drawing/2014/main" id="{4E62460F-ACD0-4C6F-A606-9470F1C5412E}"/>
              </a:ext>
            </a:extLst>
          </p:cNvPr>
          <p:cNvSpPr txBox="1">
            <a:spLocks/>
          </p:cNvSpPr>
          <p:nvPr/>
        </p:nvSpPr>
        <p:spPr>
          <a:xfrm>
            <a:off x="204434" y="1342589"/>
            <a:ext cx="11783131" cy="39180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raphie" panose="020B06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raphie" panose="020B06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e" panose="020B06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e" panose="020B06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800" b="1" dirty="0">
                <a:solidFill>
                  <a:schemeClr val="bg1"/>
                </a:solidFill>
              </a:rPr>
              <a:t>When Commerce monitors a project, the following will be reviewed.</a:t>
            </a:r>
          </a:p>
          <a:p>
            <a:pPr>
              <a:lnSpc>
                <a:spcPct val="120000"/>
              </a:lnSpc>
            </a:pPr>
            <a:r>
              <a:rPr lang="en-US" sz="1600" dirty="0">
                <a:solidFill>
                  <a:schemeClr val="bg1"/>
                </a:solidFill>
              </a:rPr>
              <a:t>Contractor Section 3 Plan and Certification of bidder regarding section 3 and segregated facilities (Exhibit 1) </a:t>
            </a:r>
          </a:p>
          <a:p>
            <a:pPr>
              <a:lnSpc>
                <a:spcPct val="120000"/>
              </a:lnSpc>
            </a:pPr>
            <a:r>
              <a:rPr lang="en-US" sz="1600" dirty="0">
                <a:solidFill>
                  <a:schemeClr val="bg1"/>
                </a:solidFill>
              </a:rPr>
              <a:t>Contractor Permanent Workforce Form (Exhibit 2, Form A1)</a:t>
            </a:r>
          </a:p>
          <a:p>
            <a:pPr>
              <a:lnSpc>
                <a:spcPct val="120000"/>
              </a:lnSpc>
            </a:pPr>
            <a:r>
              <a:rPr lang="en-US" sz="1600" dirty="0">
                <a:solidFill>
                  <a:schemeClr val="bg1"/>
                </a:solidFill>
              </a:rPr>
              <a:t>Sampling of Section 3 Worker Certifications (Exhibit 2, Form A2)</a:t>
            </a:r>
          </a:p>
          <a:p>
            <a:pPr>
              <a:lnSpc>
                <a:spcPct val="120000"/>
              </a:lnSpc>
            </a:pPr>
            <a:r>
              <a:rPr lang="en-US" sz="1600" dirty="0">
                <a:solidFill>
                  <a:schemeClr val="bg1"/>
                </a:solidFill>
              </a:rPr>
              <a:t>Sampling of Targeted Section 3 Worker Certifications (Exhibit 3, Form C)</a:t>
            </a:r>
          </a:p>
          <a:p>
            <a:pPr>
              <a:lnSpc>
                <a:spcPct val="120000"/>
              </a:lnSpc>
            </a:pPr>
            <a:r>
              <a:rPr lang="en-US" sz="1600" dirty="0">
                <a:solidFill>
                  <a:schemeClr val="bg1"/>
                </a:solidFill>
              </a:rPr>
              <a:t>Section 3 Business Self-Certification forms (Exhibit 2, Form B1) and backup documentation (if applicable)</a:t>
            </a:r>
          </a:p>
          <a:p>
            <a:pPr>
              <a:lnSpc>
                <a:spcPct val="120000"/>
              </a:lnSpc>
            </a:pPr>
            <a:r>
              <a:rPr lang="en-US" sz="1600" dirty="0">
                <a:solidFill>
                  <a:schemeClr val="bg1"/>
                </a:solidFill>
              </a:rPr>
              <a:t>Section 3 Labor Hours Tracking Form (Exhibit 4, Form D) and a sampling of weekly payrolls</a:t>
            </a:r>
          </a:p>
          <a:p>
            <a:pPr>
              <a:lnSpc>
                <a:spcPct val="120000"/>
              </a:lnSpc>
            </a:pPr>
            <a:r>
              <a:rPr lang="en-US" sz="1600" dirty="0">
                <a:solidFill>
                  <a:schemeClr val="bg1"/>
                </a:solidFill>
              </a:rPr>
              <a:t>List of resources and organizations that offer training and employment opportunities in the area</a:t>
            </a:r>
          </a:p>
          <a:p>
            <a:pPr>
              <a:lnSpc>
                <a:spcPct val="120000"/>
              </a:lnSpc>
            </a:pPr>
            <a:r>
              <a:rPr lang="en-US" sz="1600" dirty="0">
                <a:solidFill>
                  <a:schemeClr val="bg1"/>
                </a:solidFill>
              </a:rPr>
              <a:t>Additional efforts</a:t>
            </a:r>
          </a:p>
        </p:txBody>
      </p:sp>
      <p:sp>
        <p:nvSpPr>
          <p:cNvPr id="7" name="Title 1">
            <a:extLst>
              <a:ext uri="{FF2B5EF4-FFF2-40B4-BE49-F238E27FC236}">
                <a16:creationId xmlns:a16="http://schemas.microsoft.com/office/drawing/2014/main" id="{0D1871ED-FC54-438B-BD50-C2C62F045E3B}"/>
              </a:ext>
            </a:extLst>
          </p:cNvPr>
          <p:cNvSpPr txBox="1">
            <a:spLocks/>
          </p:cNvSpPr>
          <p:nvPr/>
        </p:nvSpPr>
        <p:spPr>
          <a:xfrm>
            <a:off x="390144" y="627323"/>
            <a:ext cx="8652255" cy="4185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ontserrat ExtraBold" panose="00000900000000000000" pitchFamily="50" charset="0"/>
                <a:ea typeface="+mj-ea"/>
                <a:cs typeface="+mj-cs"/>
              </a:defRPr>
            </a:lvl1pPr>
          </a:lstStyle>
          <a:p>
            <a:pPr algn="l"/>
            <a:r>
              <a:rPr lang="en-US" sz="3400" b="1">
                <a:solidFill>
                  <a:srgbClr val="00B0F0"/>
                </a:solidFill>
              </a:rPr>
              <a:t>Monitoring by </a:t>
            </a:r>
            <a:r>
              <a:rPr lang="en-US" sz="3400" b="1" dirty="0">
                <a:solidFill>
                  <a:srgbClr val="00B0F0"/>
                </a:solidFill>
              </a:rPr>
              <a:t>Commerce </a:t>
            </a:r>
          </a:p>
        </p:txBody>
      </p:sp>
    </p:spTree>
    <p:extLst>
      <p:ext uri="{BB962C8B-B14F-4D97-AF65-F5344CB8AC3E}">
        <p14:creationId xmlns:p14="http://schemas.microsoft.com/office/powerpoint/2010/main" val="2191290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D260E-1F46-4C65-B206-C332D2261050}"/>
              </a:ext>
            </a:extLst>
          </p:cNvPr>
          <p:cNvSpPr>
            <a:spLocks noGrp="1"/>
          </p:cNvSpPr>
          <p:nvPr>
            <p:ph type="ctrTitle"/>
          </p:nvPr>
        </p:nvSpPr>
        <p:spPr>
          <a:xfrm>
            <a:off x="390145" y="860870"/>
            <a:ext cx="9746166" cy="2387600"/>
          </a:xfrm>
        </p:spPr>
        <p:txBody>
          <a:bodyPr>
            <a:normAutofit/>
          </a:bodyPr>
          <a:lstStyle/>
          <a:p>
            <a:pPr algn="l"/>
            <a:r>
              <a:rPr lang="en-US" sz="5300" b="1" dirty="0">
                <a:solidFill>
                  <a:srgbClr val="00B0F0"/>
                </a:solidFill>
              </a:rPr>
              <a:t>CDBG Project Manager</a:t>
            </a:r>
            <a:endParaRPr lang="en-US" dirty="0">
              <a:solidFill>
                <a:srgbClr val="00B0F0"/>
              </a:solidFill>
            </a:endParaRPr>
          </a:p>
        </p:txBody>
      </p:sp>
      <p:sp>
        <p:nvSpPr>
          <p:cNvPr id="3" name="Subtitle 2">
            <a:extLst>
              <a:ext uri="{FF2B5EF4-FFF2-40B4-BE49-F238E27FC236}">
                <a16:creationId xmlns:a16="http://schemas.microsoft.com/office/drawing/2014/main" id="{95E1DD5A-262E-4775-89CC-DF5EB612622A}"/>
              </a:ext>
            </a:extLst>
          </p:cNvPr>
          <p:cNvSpPr>
            <a:spLocks noGrp="1"/>
          </p:cNvSpPr>
          <p:nvPr>
            <p:ph type="subTitle" idx="1"/>
          </p:nvPr>
        </p:nvSpPr>
        <p:spPr>
          <a:xfrm>
            <a:off x="390145" y="3115056"/>
            <a:ext cx="10354055" cy="518725"/>
          </a:xfrm>
        </p:spPr>
        <p:txBody>
          <a:bodyPr>
            <a:noAutofit/>
          </a:bodyPr>
          <a:lstStyle/>
          <a:p>
            <a:pPr algn="l">
              <a:lnSpc>
                <a:spcPct val="170000"/>
              </a:lnSpc>
            </a:pPr>
            <a:r>
              <a:rPr lang="en-US" sz="4000" dirty="0">
                <a:solidFill>
                  <a:schemeClr val="bg1"/>
                </a:solidFill>
              </a:rPr>
              <a:t>Dustin Gale</a:t>
            </a:r>
          </a:p>
        </p:txBody>
      </p:sp>
      <p:pic>
        <p:nvPicPr>
          <p:cNvPr id="5" name="Graphic 4">
            <a:extLst>
              <a:ext uri="{FF2B5EF4-FFF2-40B4-BE49-F238E27FC236}">
                <a16:creationId xmlns:a16="http://schemas.microsoft.com/office/drawing/2014/main" id="{DED935DD-3DE2-4F5A-A6C6-0C62256F5D32}"/>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0000" b="14299"/>
          <a:stretch/>
        </p:blipFill>
        <p:spPr>
          <a:xfrm>
            <a:off x="9616084" y="4107976"/>
            <a:ext cx="2575915" cy="2750024"/>
          </a:xfrm>
          <a:prstGeom prst="rect">
            <a:avLst/>
          </a:prstGeom>
        </p:spPr>
      </p:pic>
    </p:spTree>
    <p:extLst>
      <p:ext uri="{BB962C8B-B14F-4D97-AF65-F5344CB8AC3E}">
        <p14:creationId xmlns:p14="http://schemas.microsoft.com/office/powerpoint/2010/main" val="944601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3058A1-E8CC-4F4C-97DD-D8E182093DAC}"/>
              </a:ext>
            </a:extLst>
          </p:cNvPr>
          <p:cNvSpPr/>
          <p:nvPr/>
        </p:nvSpPr>
        <p:spPr>
          <a:xfrm>
            <a:off x="869244" y="3124200"/>
            <a:ext cx="7258756" cy="860778"/>
          </a:xfrm>
          <a:prstGeom prst="rect">
            <a:avLst/>
          </a:prstGeom>
          <a:solidFill>
            <a:srgbClr val="00B0F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40802F78-C592-4C57-BE49-929F46F6E524}"/>
              </a:ext>
            </a:extLst>
          </p:cNvPr>
          <p:cNvSpPr txBox="1">
            <a:spLocks/>
          </p:cNvSpPr>
          <p:nvPr/>
        </p:nvSpPr>
        <p:spPr>
          <a:xfrm>
            <a:off x="390144" y="627323"/>
            <a:ext cx="8652255" cy="4185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ontserrat ExtraBold" panose="00000900000000000000" pitchFamily="50" charset="0"/>
                <a:ea typeface="+mj-ea"/>
                <a:cs typeface="+mj-cs"/>
              </a:defRPr>
            </a:lvl1pPr>
          </a:lstStyle>
          <a:p>
            <a:pPr algn="l"/>
            <a:r>
              <a:rPr lang="en-US" sz="3400" b="1" dirty="0">
                <a:solidFill>
                  <a:srgbClr val="00B0F0"/>
                </a:solidFill>
              </a:rPr>
              <a:t>Important Highlights</a:t>
            </a:r>
            <a:endParaRPr lang="en-US" sz="3400" dirty="0">
              <a:solidFill>
                <a:srgbClr val="00B0F0"/>
              </a:solidFill>
            </a:endParaRPr>
          </a:p>
        </p:txBody>
      </p:sp>
      <p:pic>
        <p:nvPicPr>
          <p:cNvPr id="15" name="Graphic 14">
            <a:extLst>
              <a:ext uri="{FF2B5EF4-FFF2-40B4-BE49-F238E27FC236}">
                <a16:creationId xmlns:a16="http://schemas.microsoft.com/office/drawing/2014/main" id="{D78B0CA6-B8E9-45DD-A9B0-3CBB81CFA917}"/>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0000" b="14299"/>
          <a:stretch/>
        </p:blipFill>
        <p:spPr>
          <a:xfrm>
            <a:off x="9616084" y="4107976"/>
            <a:ext cx="2575915" cy="2750024"/>
          </a:xfrm>
          <a:prstGeom prst="rect">
            <a:avLst/>
          </a:prstGeom>
        </p:spPr>
      </p:pic>
      <p:sp>
        <p:nvSpPr>
          <p:cNvPr id="12" name="Content Placeholder 2">
            <a:extLst>
              <a:ext uri="{FF2B5EF4-FFF2-40B4-BE49-F238E27FC236}">
                <a16:creationId xmlns:a16="http://schemas.microsoft.com/office/drawing/2014/main" id="{AA45D81D-2B2C-41DE-8BD9-4D5C45EAFF5E}"/>
              </a:ext>
            </a:extLst>
          </p:cNvPr>
          <p:cNvSpPr txBox="1">
            <a:spLocks/>
          </p:cNvSpPr>
          <p:nvPr/>
        </p:nvSpPr>
        <p:spPr>
          <a:xfrm>
            <a:off x="390143" y="1490133"/>
            <a:ext cx="11643811" cy="39928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raphie" panose="020B06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raphie" panose="020B06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e" panose="020B06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e" panose="020B06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dirty="0">
                <a:solidFill>
                  <a:schemeClr val="bg1"/>
                </a:solidFill>
              </a:rPr>
              <a:t>Transition to labor hours, not new hires</a:t>
            </a:r>
          </a:p>
          <a:p>
            <a:pPr>
              <a:lnSpc>
                <a:spcPct val="100000"/>
              </a:lnSpc>
            </a:pPr>
            <a:r>
              <a:rPr lang="en-US" sz="2000" dirty="0">
                <a:solidFill>
                  <a:schemeClr val="bg1"/>
                </a:solidFill>
              </a:rPr>
              <a:t>$200,000 project threshold</a:t>
            </a:r>
          </a:p>
          <a:p>
            <a:pPr>
              <a:lnSpc>
                <a:spcPct val="100000"/>
              </a:lnSpc>
            </a:pPr>
            <a:r>
              <a:rPr lang="en-US" sz="2000" dirty="0">
                <a:solidFill>
                  <a:schemeClr val="bg1"/>
                </a:solidFill>
              </a:rPr>
              <a:t>Construction and housing rehab only</a:t>
            </a:r>
          </a:p>
          <a:p>
            <a:pPr>
              <a:lnSpc>
                <a:spcPct val="100000"/>
              </a:lnSpc>
            </a:pPr>
            <a:r>
              <a:rPr lang="en-US" sz="2000" dirty="0">
                <a:solidFill>
                  <a:schemeClr val="bg1"/>
                </a:solidFill>
              </a:rPr>
              <a:t>Section 3 benchmarks</a:t>
            </a:r>
          </a:p>
          <a:p>
            <a:pPr lvl="1">
              <a:lnSpc>
                <a:spcPct val="100000"/>
              </a:lnSpc>
            </a:pPr>
            <a:r>
              <a:rPr lang="en-US" sz="2000" dirty="0">
                <a:solidFill>
                  <a:schemeClr val="bg1"/>
                </a:solidFill>
                <a:latin typeface="Montserrat" panose="00000500000000000000" pitchFamily="50" charset="0"/>
              </a:rPr>
              <a:t>Section 3 Workers = 25% of total labor hours</a:t>
            </a:r>
          </a:p>
          <a:p>
            <a:pPr lvl="1">
              <a:lnSpc>
                <a:spcPct val="100000"/>
              </a:lnSpc>
            </a:pPr>
            <a:r>
              <a:rPr lang="en-US" sz="2000" dirty="0">
                <a:solidFill>
                  <a:schemeClr val="bg1"/>
                </a:solidFill>
                <a:latin typeface="Montserrat" panose="00000500000000000000" pitchFamily="50" charset="0"/>
              </a:rPr>
              <a:t>Targeted Section 3 Workers = 5% of total labor hours</a:t>
            </a:r>
          </a:p>
          <a:p>
            <a:pPr>
              <a:lnSpc>
                <a:spcPct val="100000"/>
              </a:lnSpc>
            </a:pPr>
            <a:r>
              <a:rPr lang="en-US" sz="2000" dirty="0">
                <a:solidFill>
                  <a:schemeClr val="bg1"/>
                </a:solidFill>
              </a:rPr>
              <a:t>July 1, 2021 effective date</a:t>
            </a:r>
          </a:p>
          <a:p>
            <a:pPr>
              <a:lnSpc>
                <a:spcPct val="100000"/>
              </a:lnSpc>
            </a:pPr>
            <a:r>
              <a:rPr lang="en-US" sz="2000" dirty="0">
                <a:solidFill>
                  <a:schemeClr val="bg1"/>
                </a:solidFill>
                <a:hlinkClick r:id="rId4">
                  <a:extLst>
                    <a:ext uri="{A12FA001-AC4F-418D-AE19-62706E023703}">
                      <ahyp:hlinkClr xmlns:ahyp="http://schemas.microsoft.com/office/drawing/2018/hyperlinkcolor" val="tx"/>
                    </a:ext>
                  </a:extLst>
                </a:hlinkClick>
              </a:rPr>
              <a:t>24 CFR Part 75</a:t>
            </a:r>
            <a:endParaRPr lang="en-US" sz="2000" dirty="0">
              <a:solidFill>
                <a:schemeClr val="bg1"/>
              </a:solidFill>
            </a:endParaRPr>
          </a:p>
          <a:p>
            <a:pPr marL="0" indent="0">
              <a:lnSpc>
                <a:spcPct val="100000"/>
              </a:lnSpc>
              <a:buNone/>
            </a:pPr>
            <a:endParaRPr lang="en-US" sz="2000" dirty="0">
              <a:solidFill>
                <a:schemeClr val="bg1"/>
              </a:solidFill>
            </a:endParaRPr>
          </a:p>
        </p:txBody>
      </p:sp>
    </p:spTree>
    <p:extLst>
      <p:ext uri="{BB962C8B-B14F-4D97-AF65-F5344CB8AC3E}">
        <p14:creationId xmlns:p14="http://schemas.microsoft.com/office/powerpoint/2010/main" val="2449626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Rectangle: Single Corner Snipped 3">
            <a:extLst>
              <a:ext uri="{FF2B5EF4-FFF2-40B4-BE49-F238E27FC236}">
                <a16:creationId xmlns:a16="http://schemas.microsoft.com/office/drawing/2014/main" id="{A0854F4F-87D9-47A4-9A5D-2994A8984B47}"/>
              </a:ext>
            </a:extLst>
          </p:cNvPr>
          <p:cNvSpPr/>
          <p:nvPr/>
        </p:nvSpPr>
        <p:spPr>
          <a:xfrm>
            <a:off x="0" y="-1"/>
            <a:ext cx="12192000" cy="6913049"/>
          </a:xfrm>
          <a:prstGeom prst="snip1Rect">
            <a:avLst/>
          </a:prstGeom>
          <a:blipFill dpi="0" rotWithShape="0">
            <a:blip r:embed="rId2"/>
            <a:srcRect/>
            <a:stretch>
              <a:fillRect l="-3722" t="-179570" r="-3722" b="-9128"/>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D169F29-CD3D-46C0-83BE-CF9FE6AD0721}"/>
              </a:ext>
            </a:extLst>
          </p:cNvPr>
          <p:cNvSpPr/>
          <p:nvPr/>
        </p:nvSpPr>
        <p:spPr>
          <a:xfrm>
            <a:off x="-3" y="0"/>
            <a:ext cx="12192001" cy="6934854"/>
          </a:xfrm>
          <a:prstGeom prst="rect">
            <a:avLst/>
          </a:prstGeom>
          <a:solidFill>
            <a:srgbClr val="002060">
              <a:alpha val="88000"/>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8D260E-1F46-4C65-B206-C332D2261050}"/>
              </a:ext>
            </a:extLst>
          </p:cNvPr>
          <p:cNvSpPr>
            <a:spLocks noGrp="1"/>
          </p:cNvSpPr>
          <p:nvPr>
            <p:ph type="ctrTitle"/>
          </p:nvPr>
        </p:nvSpPr>
        <p:spPr>
          <a:xfrm>
            <a:off x="1" y="1913274"/>
            <a:ext cx="12191999" cy="1900828"/>
          </a:xfrm>
        </p:spPr>
        <p:txBody>
          <a:bodyPr>
            <a:normAutofit/>
          </a:bodyPr>
          <a:lstStyle/>
          <a:p>
            <a:br>
              <a:rPr lang="en-US" sz="5300" b="1" dirty="0">
                <a:solidFill>
                  <a:schemeClr val="bg1"/>
                </a:solidFill>
              </a:rPr>
            </a:br>
            <a:r>
              <a:rPr lang="en-US" sz="4400" b="1" dirty="0">
                <a:solidFill>
                  <a:srgbClr val="00B0F0"/>
                </a:solidFill>
              </a:rPr>
              <a:t>LET’S TALK!</a:t>
            </a:r>
            <a:endParaRPr lang="en-US" dirty="0">
              <a:solidFill>
                <a:srgbClr val="00B0F0"/>
              </a:solidFill>
            </a:endParaRPr>
          </a:p>
        </p:txBody>
      </p:sp>
      <p:sp>
        <p:nvSpPr>
          <p:cNvPr id="3" name="Subtitle 2">
            <a:extLst>
              <a:ext uri="{FF2B5EF4-FFF2-40B4-BE49-F238E27FC236}">
                <a16:creationId xmlns:a16="http://schemas.microsoft.com/office/drawing/2014/main" id="{95E1DD5A-262E-4775-89CC-DF5EB612622A}"/>
              </a:ext>
            </a:extLst>
          </p:cNvPr>
          <p:cNvSpPr>
            <a:spLocks noGrp="1"/>
          </p:cNvSpPr>
          <p:nvPr>
            <p:ph type="subTitle" idx="1"/>
          </p:nvPr>
        </p:nvSpPr>
        <p:spPr>
          <a:xfrm>
            <a:off x="0" y="3994312"/>
            <a:ext cx="12191999" cy="1768264"/>
          </a:xfrm>
        </p:spPr>
        <p:txBody>
          <a:bodyPr>
            <a:normAutofit/>
          </a:bodyPr>
          <a:lstStyle/>
          <a:p>
            <a:r>
              <a:rPr lang="en-US" dirty="0">
                <a:solidFill>
                  <a:schemeClr val="bg1"/>
                </a:solidFill>
              </a:rPr>
              <a:t>Dustin Gale</a:t>
            </a:r>
          </a:p>
          <a:p>
            <a:r>
              <a:rPr lang="en-US" dirty="0">
                <a:solidFill>
                  <a:schemeClr val="bg1"/>
                </a:solidFill>
              </a:rPr>
              <a:t>Dustin.gale@ks.gov</a:t>
            </a:r>
          </a:p>
          <a:p>
            <a:r>
              <a:rPr lang="en-US" dirty="0">
                <a:solidFill>
                  <a:schemeClr val="bg1"/>
                </a:solidFill>
              </a:rPr>
              <a:t>785-296-4100</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12" name="Picture 11">
            <a:extLst>
              <a:ext uri="{FF2B5EF4-FFF2-40B4-BE49-F238E27FC236}">
                <a16:creationId xmlns:a16="http://schemas.microsoft.com/office/drawing/2014/main" id="{B661629D-3ED8-4279-AE39-7B9D6D60C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98" y="5985107"/>
            <a:ext cx="1159214" cy="664930"/>
          </a:xfrm>
          <a:prstGeom prst="rect">
            <a:avLst/>
          </a:prstGeom>
        </p:spPr>
      </p:pic>
      <p:pic>
        <p:nvPicPr>
          <p:cNvPr id="9" name="Graphic 8">
            <a:extLst>
              <a:ext uri="{FF2B5EF4-FFF2-40B4-BE49-F238E27FC236}">
                <a16:creationId xmlns:a16="http://schemas.microsoft.com/office/drawing/2014/main" id="{7993EA16-4805-41F7-AF63-481AA299340A}"/>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50000" b="14299"/>
          <a:stretch/>
        </p:blipFill>
        <p:spPr>
          <a:xfrm>
            <a:off x="9616084" y="4163024"/>
            <a:ext cx="2575915" cy="2750024"/>
          </a:xfrm>
          <a:prstGeom prst="rect">
            <a:avLst/>
          </a:prstGeom>
        </p:spPr>
      </p:pic>
      <p:pic>
        <p:nvPicPr>
          <p:cNvPr id="7" name="Picture 6">
            <a:extLst>
              <a:ext uri="{FF2B5EF4-FFF2-40B4-BE49-F238E27FC236}">
                <a16:creationId xmlns:a16="http://schemas.microsoft.com/office/drawing/2014/main" id="{51D57964-2248-4204-ACE9-266A718370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790" y="1383136"/>
            <a:ext cx="2398417" cy="1375742"/>
          </a:xfrm>
          <a:prstGeom prst="rect">
            <a:avLst/>
          </a:prstGeom>
        </p:spPr>
      </p:pic>
    </p:spTree>
    <p:extLst>
      <p:ext uri="{BB962C8B-B14F-4D97-AF65-F5344CB8AC3E}">
        <p14:creationId xmlns:p14="http://schemas.microsoft.com/office/powerpoint/2010/main" val="4282506908"/>
      </p:ext>
    </p:extLst>
  </p:cSld>
  <p:clrMapOvr>
    <a:masterClrMapping/>
  </p:clrMapOvr>
  <mc:AlternateContent xmlns:mc="http://schemas.openxmlformats.org/markup-compatibility/2006" xmlns:p14="http://schemas.microsoft.com/office/powerpoint/2010/main">
    <mc:Choice Requires="p14">
      <p:transition spd="slow" p14:dur="2000" advTm="8720"/>
    </mc:Choice>
    <mc:Fallback xmlns="">
      <p:transition spd="slow" advTm="872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E1DD5A-262E-4775-89CC-DF5EB612622A}"/>
              </a:ext>
            </a:extLst>
          </p:cNvPr>
          <p:cNvSpPr>
            <a:spLocks noGrp="1"/>
          </p:cNvSpPr>
          <p:nvPr>
            <p:ph type="subTitle" idx="1"/>
          </p:nvPr>
        </p:nvSpPr>
        <p:spPr>
          <a:xfrm>
            <a:off x="406923" y="1477263"/>
            <a:ext cx="10571366" cy="3903473"/>
          </a:xfrm>
        </p:spPr>
        <p:txBody>
          <a:bodyPr>
            <a:noAutofit/>
          </a:bodyPr>
          <a:lstStyle/>
          <a:p>
            <a:pPr marL="285750" indent="-285750" algn="l">
              <a:lnSpc>
                <a:spcPct val="100000"/>
              </a:lnSpc>
              <a:buFont typeface="Arial" panose="020B0604020202020204" pitchFamily="34" charset="0"/>
              <a:buChar char="•"/>
            </a:pPr>
            <a:r>
              <a:rPr lang="en-US" sz="2000" dirty="0">
                <a:solidFill>
                  <a:schemeClr val="bg1"/>
                </a:solidFill>
              </a:rPr>
              <a:t>Section 3 of the Housing and Urban Development Act of 1968 was enacted to bring economic opportunities generated by certain HUD financial assistance expenditures, to the greatest extent feasible, to low- and very low-income persons residing in communities where the financial assistance is expended</a:t>
            </a:r>
          </a:p>
          <a:p>
            <a:pPr marL="285750" indent="-285750" algn="l">
              <a:lnSpc>
                <a:spcPct val="100000"/>
              </a:lnSpc>
              <a:buFont typeface="Arial" panose="020B0604020202020204" pitchFamily="34" charset="0"/>
              <a:buChar char="•"/>
            </a:pPr>
            <a:endParaRPr lang="en-US" sz="2000" dirty="0">
              <a:solidFill>
                <a:schemeClr val="bg1"/>
              </a:solidFill>
            </a:endParaRPr>
          </a:p>
          <a:p>
            <a:pPr marL="285750" indent="-285750" algn="l">
              <a:lnSpc>
                <a:spcPct val="100000"/>
              </a:lnSpc>
              <a:buFont typeface="Arial" panose="020B0604020202020204" pitchFamily="34" charset="0"/>
              <a:buChar char="•"/>
            </a:pPr>
            <a:r>
              <a:rPr lang="en-US" sz="2000" dirty="0">
                <a:solidFill>
                  <a:schemeClr val="bg1"/>
                </a:solidFill>
              </a:rPr>
              <a:t>Applies to HUD public housing programs and housing and community development assistance, including CDBG.</a:t>
            </a:r>
          </a:p>
          <a:p>
            <a:pPr marL="285750" indent="-285750" algn="l">
              <a:lnSpc>
                <a:spcPct val="100000"/>
              </a:lnSpc>
              <a:buFont typeface="Arial" panose="020B0604020202020204" pitchFamily="34" charset="0"/>
              <a:buChar char="•"/>
            </a:pPr>
            <a:endParaRPr lang="en-US" sz="2000" b="1" dirty="0">
              <a:solidFill>
                <a:schemeClr val="bg1"/>
              </a:solidFill>
            </a:endParaRPr>
          </a:p>
          <a:p>
            <a:pPr marL="285750" indent="-285750" algn="l">
              <a:lnSpc>
                <a:spcPct val="100000"/>
              </a:lnSpc>
              <a:buFont typeface="Arial" panose="020B0604020202020204" pitchFamily="34" charset="0"/>
              <a:buChar char="•"/>
            </a:pPr>
            <a:r>
              <a:rPr lang="en-US" sz="2000" dirty="0">
                <a:solidFill>
                  <a:schemeClr val="bg1"/>
                </a:solidFill>
                <a:hlinkClick r:id="rId2">
                  <a:extLst>
                    <a:ext uri="{A12FA001-AC4F-418D-AE19-62706E023703}">
                      <ahyp:hlinkClr xmlns:ahyp="http://schemas.microsoft.com/office/drawing/2018/hyperlinkcolor" val="tx"/>
                    </a:ext>
                  </a:extLst>
                </a:hlinkClick>
              </a:rPr>
              <a:t>24 CFR Part 75</a:t>
            </a:r>
            <a:endParaRPr lang="en-US" sz="2000" dirty="0">
              <a:solidFill>
                <a:schemeClr val="bg1"/>
              </a:solidFill>
            </a:endParaRPr>
          </a:p>
        </p:txBody>
      </p:sp>
      <p:pic>
        <p:nvPicPr>
          <p:cNvPr id="6" name="Graphic 5">
            <a:extLst>
              <a:ext uri="{FF2B5EF4-FFF2-40B4-BE49-F238E27FC236}">
                <a16:creationId xmlns:a16="http://schemas.microsoft.com/office/drawing/2014/main" id="{738DA5DB-C8C5-4BDF-B54B-E1AFB717B40C}"/>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50000" b="14299"/>
          <a:stretch/>
        </p:blipFill>
        <p:spPr>
          <a:xfrm>
            <a:off x="9616084" y="4107976"/>
            <a:ext cx="2575915" cy="2750024"/>
          </a:xfrm>
          <a:prstGeom prst="rect">
            <a:avLst/>
          </a:prstGeom>
        </p:spPr>
      </p:pic>
      <p:sp>
        <p:nvSpPr>
          <p:cNvPr id="8" name="Title 1">
            <a:extLst>
              <a:ext uri="{FF2B5EF4-FFF2-40B4-BE49-F238E27FC236}">
                <a16:creationId xmlns:a16="http://schemas.microsoft.com/office/drawing/2014/main" id="{6A682D72-48F6-426C-A15D-05BBBB63C86B}"/>
              </a:ext>
            </a:extLst>
          </p:cNvPr>
          <p:cNvSpPr txBox="1">
            <a:spLocks/>
          </p:cNvSpPr>
          <p:nvPr/>
        </p:nvSpPr>
        <p:spPr>
          <a:xfrm>
            <a:off x="135386" y="-1488"/>
            <a:ext cx="12056613" cy="108593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ontserrat ExtraBold" panose="00000900000000000000" pitchFamily="50" charset="0"/>
                <a:ea typeface="+mj-ea"/>
                <a:cs typeface="+mj-cs"/>
              </a:defRPr>
            </a:lvl1pPr>
          </a:lstStyle>
          <a:p>
            <a:pPr algn="l"/>
            <a:r>
              <a:rPr lang="en-US" sz="3400" b="1" dirty="0">
                <a:solidFill>
                  <a:srgbClr val="00B0F0"/>
                </a:solidFill>
              </a:rPr>
              <a:t>Overview</a:t>
            </a:r>
            <a:endParaRPr lang="en-US" sz="3400" dirty="0">
              <a:solidFill>
                <a:srgbClr val="00B0F0"/>
              </a:solidFill>
            </a:endParaRPr>
          </a:p>
        </p:txBody>
      </p:sp>
    </p:spTree>
    <p:extLst>
      <p:ext uri="{BB962C8B-B14F-4D97-AF65-F5344CB8AC3E}">
        <p14:creationId xmlns:p14="http://schemas.microsoft.com/office/powerpoint/2010/main" val="2954967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B60836B-33C8-450E-84EC-E56AFC7095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7B8D260E-1F46-4C65-B206-C332D2261050}"/>
              </a:ext>
            </a:extLst>
          </p:cNvPr>
          <p:cNvSpPr>
            <a:spLocks noGrp="1"/>
          </p:cNvSpPr>
          <p:nvPr>
            <p:ph type="ctrTitle"/>
          </p:nvPr>
        </p:nvSpPr>
        <p:spPr>
          <a:xfrm>
            <a:off x="135386" y="-1488"/>
            <a:ext cx="12056613" cy="1085931"/>
          </a:xfrm>
        </p:spPr>
        <p:txBody>
          <a:bodyPr>
            <a:noAutofit/>
          </a:bodyPr>
          <a:lstStyle/>
          <a:p>
            <a:pPr algn="l"/>
            <a:r>
              <a:rPr lang="en-US" sz="3400" b="1" dirty="0">
                <a:solidFill>
                  <a:srgbClr val="00B0F0"/>
                </a:solidFill>
                <a:latin typeface="Montserrat ExtraBold" panose="00000900000000000000"/>
              </a:rPr>
              <a:t>Section 3 Applicability</a:t>
            </a:r>
            <a:endParaRPr lang="en-US" sz="3400" dirty="0">
              <a:solidFill>
                <a:srgbClr val="00B0F0"/>
              </a:solidFill>
              <a:latin typeface="Montserrat ExtraBold" panose="00000900000000000000"/>
            </a:endParaRPr>
          </a:p>
        </p:txBody>
      </p:sp>
      <p:pic>
        <p:nvPicPr>
          <p:cNvPr id="8" name="Graphic 7">
            <a:extLst>
              <a:ext uri="{FF2B5EF4-FFF2-40B4-BE49-F238E27FC236}">
                <a16:creationId xmlns:a16="http://schemas.microsoft.com/office/drawing/2014/main" id="{79AFAA5B-BC4D-4C98-AFB2-585330CAFD1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50000" b="14299"/>
          <a:stretch/>
        </p:blipFill>
        <p:spPr>
          <a:xfrm>
            <a:off x="9616084" y="4107976"/>
            <a:ext cx="2575915" cy="2750024"/>
          </a:xfrm>
          <a:prstGeom prst="rect">
            <a:avLst/>
          </a:prstGeom>
        </p:spPr>
      </p:pic>
      <p:sp>
        <p:nvSpPr>
          <p:cNvPr id="3" name="Rectangle 2">
            <a:extLst>
              <a:ext uri="{FF2B5EF4-FFF2-40B4-BE49-F238E27FC236}">
                <a16:creationId xmlns:a16="http://schemas.microsoft.com/office/drawing/2014/main" id="{2E5717C2-0CD9-4BF2-9254-8C575BEDD428}"/>
              </a:ext>
            </a:extLst>
          </p:cNvPr>
          <p:cNvSpPr/>
          <p:nvPr/>
        </p:nvSpPr>
        <p:spPr>
          <a:xfrm>
            <a:off x="545284" y="3478092"/>
            <a:ext cx="11425806" cy="1388533"/>
          </a:xfrm>
          <a:prstGeom prst="rect">
            <a:avLst/>
          </a:prstGeom>
          <a:solidFill>
            <a:srgbClr val="00B0F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01123F9A-E476-49AC-9AD6-1ECA2EDB8395}"/>
              </a:ext>
            </a:extLst>
          </p:cNvPr>
          <p:cNvSpPr txBox="1">
            <a:spLocks/>
          </p:cNvSpPr>
          <p:nvPr/>
        </p:nvSpPr>
        <p:spPr>
          <a:xfrm>
            <a:off x="149224" y="1670285"/>
            <a:ext cx="11893550" cy="44164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raphie" panose="020B06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raphie" panose="020B06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e" panose="020B06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e" panose="020B06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2000" b="1" dirty="0">
                <a:solidFill>
                  <a:schemeClr val="bg1"/>
                </a:solidFill>
              </a:rPr>
              <a:t>Applicability is determined by meeting the requirements of three criteria: </a:t>
            </a:r>
          </a:p>
          <a:p>
            <a:pPr marL="457200" indent="-457200">
              <a:lnSpc>
                <a:spcPct val="120000"/>
              </a:lnSpc>
              <a:buFont typeface="+mj-lt"/>
              <a:buAutoNum type="arabicPeriod"/>
            </a:pPr>
            <a:r>
              <a:rPr lang="en-US" sz="2000" dirty="0">
                <a:solidFill>
                  <a:schemeClr val="bg1"/>
                </a:solidFill>
              </a:rPr>
              <a:t>The project is funded in whole or in part by HUD Community Planning and Development (CPD) funding, includes CDBG.</a:t>
            </a:r>
          </a:p>
          <a:p>
            <a:pPr marL="457200" indent="-457200">
              <a:lnSpc>
                <a:spcPct val="120000"/>
              </a:lnSpc>
              <a:buFont typeface="+mj-lt"/>
              <a:buAutoNum type="arabicPeriod"/>
            </a:pPr>
            <a:r>
              <a:rPr lang="en-US" sz="2000" dirty="0">
                <a:solidFill>
                  <a:schemeClr val="bg1"/>
                </a:solidFill>
              </a:rPr>
              <a:t>Funding is used for one of the following types of projects:</a:t>
            </a:r>
          </a:p>
          <a:p>
            <a:pPr marL="857250" lvl="1" indent="-395288">
              <a:lnSpc>
                <a:spcPct val="120000"/>
              </a:lnSpc>
            </a:pPr>
            <a:r>
              <a:rPr lang="en-US" sz="1600" dirty="0">
                <a:solidFill>
                  <a:schemeClr val="bg1"/>
                </a:solidFill>
                <a:latin typeface="Montserrat" panose="00000500000000000000" pitchFamily="50" charset="0"/>
              </a:rPr>
              <a:t>Housing rehabilitation (including reduction and abatement of lead-based paint hazards, but excluding routine maintenance, repair and replacement)</a:t>
            </a:r>
          </a:p>
          <a:p>
            <a:pPr marL="857250" lvl="1" indent="-395288">
              <a:lnSpc>
                <a:spcPct val="120000"/>
              </a:lnSpc>
            </a:pPr>
            <a:r>
              <a:rPr lang="en-US" sz="1600" dirty="0">
                <a:solidFill>
                  <a:schemeClr val="bg1"/>
                </a:solidFill>
                <a:latin typeface="Montserrat" panose="00000500000000000000" pitchFamily="50" charset="0"/>
              </a:rPr>
              <a:t>Housing construction</a:t>
            </a:r>
          </a:p>
          <a:p>
            <a:pPr marL="857250" lvl="1" indent="-395288">
              <a:lnSpc>
                <a:spcPct val="120000"/>
              </a:lnSpc>
            </a:pPr>
            <a:r>
              <a:rPr lang="en-US" sz="1600" dirty="0">
                <a:solidFill>
                  <a:schemeClr val="bg1"/>
                </a:solidFill>
                <a:latin typeface="Montserrat" panose="00000500000000000000" pitchFamily="50" charset="0"/>
              </a:rPr>
              <a:t>Other public construction</a:t>
            </a:r>
          </a:p>
          <a:p>
            <a:pPr marL="457200" indent="-457200">
              <a:lnSpc>
                <a:spcPct val="120000"/>
              </a:lnSpc>
              <a:buFont typeface="+mj-lt"/>
              <a:buAutoNum type="arabicPeriod"/>
            </a:pPr>
            <a:r>
              <a:rPr lang="en-US" sz="2000" dirty="0">
                <a:solidFill>
                  <a:schemeClr val="bg1"/>
                </a:solidFill>
              </a:rPr>
              <a:t>The total amount of assistance cost of the project exceeds $200,000.</a:t>
            </a:r>
          </a:p>
          <a:p>
            <a:pPr marL="114300" indent="0">
              <a:lnSpc>
                <a:spcPct val="120000"/>
              </a:lnSpc>
              <a:buFont typeface="Arial" panose="020B0604020202020204" pitchFamily="34" charset="0"/>
              <a:buNone/>
            </a:pPr>
            <a:r>
              <a:rPr lang="en-US" sz="2000" b="1" dirty="0">
                <a:solidFill>
                  <a:schemeClr val="bg1"/>
                </a:solidFill>
              </a:rPr>
              <a:t> </a:t>
            </a:r>
          </a:p>
        </p:txBody>
      </p:sp>
    </p:spTree>
    <p:extLst>
      <p:ext uri="{BB962C8B-B14F-4D97-AF65-F5344CB8AC3E}">
        <p14:creationId xmlns:p14="http://schemas.microsoft.com/office/powerpoint/2010/main" val="3687139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B60836B-33C8-450E-84EC-E56AFC7095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7B8D260E-1F46-4C65-B206-C332D2261050}"/>
              </a:ext>
            </a:extLst>
          </p:cNvPr>
          <p:cNvSpPr>
            <a:spLocks noGrp="1"/>
          </p:cNvSpPr>
          <p:nvPr>
            <p:ph type="ctrTitle"/>
          </p:nvPr>
        </p:nvSpPr>
        <p:spPr>
          <a:xfrm>
            <a:off x="135386" y="-1488"/>
            <a:ext cx="12056613" cy="1085931"/>
          </a:xfrm>
        </p:spPr>
        <p:txBody>
          <a:bodyPr>
            <a:noAutofit/>
          </a:bodyPr>
          <a:lstStyle/>
          <a:p>
            <a:pPr algn="l"/>
            <a:r>
              <a:rPr lang="en-US" sz="3400" b="1" dirty="0">
                <a:solidFill>
                  <a:srgbClr val="00B0F0"/>
                </a:solidFill>
                <a:latin typeface="Montserrat ExtraBold"/>
              </a:rPr>
              <a:t>Section 3 Applicability</a:t>
            </a:r>
            <a:endParaRPr lang="en-US" sz="3400" dirty="0">
              <a:solidFill>
                <a:srgbClr val="00B0F0"/>
              </a:solidFill>
              <a:latin typeface="Montserrat ExtraBold"/>
            </a:endParaRPr>
          </a:p>
        </p:txBody>
      </p:sp>
      <p:pic>
        <p:nvPicPr>
          <p:cNvPr id="8" name="Graphic 7">
            <a:extLst>
              <a:ext uri="{FF2B5EF4-FFF2-40B4-BE49-F238E27FC236}">
                <a16:creationId xmlns:a16="http://schemas.microsoft.com/office/drawing/2014/main" id="{79AFAA5B-BC4D-4C98-AFB2-585330CAFD1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50000" b="14299"/>
          <a:stretch/>
        </p:blipFill>
        <p:spPr>
          <a:xfrm>
            <a:off x="9616084" y="4107976"/>
            <a:ext cx="2575915" cy="2750024"/>
          </a:xfrm>
          <a:prstGeom prst="rect">
            <a:avLst/>
          </a:prstGeom>
        </p:spPr>
      </p:pic>
      <p:sp>
        <p:nvSpPr>
          <p:cNvPr id="3" name="Rectangle 2">
            <a:extLst>
              <a:ext uri="{FF2B5EF4-FFF2-40B4-BE49-F238E27FC236}">
                <a16:creationId xmlns:a16="http://schemas.microsoft.com/office/drawing/2014/main" id="{2E5717C2-0CD9-4BF2-9254-8C575BEDD428}"/>
              </a:ext>
            </a:extLst>
          </p:cNvPr>
          <p:cNvSpPr/>
          <p:nvPr/>
        </p:nvSpPr>
        <p:spPr>
          <a:xfrm>
            <a:off x="290816" y="2457448"/>
            <a:ext cx="11610366" cy="3025540"/>
          </a:xfrm>
          <a:prstGeom prst="rect">
            <a:avLst/>
          </a:prstGeom>
          <a:solidFill>
            <a:srgbClr val="00B0F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7" name="Content Placeholder 2">
            <a:extLst>
              <a:ext uri="{FF2B5EF4-FFF2-40B4-BE49-F238E27FC236}">
                <a16:creationId xmlns:a16="http://schemas.microsoft.com/office/drawing/2014/main" id="{01123F9A-E476-49AC-9AD6-1ECA2EDB8395}"/>
              </a:ext>
            </a:extLst>
          </p:cNvPr>
          <p:cNvSpPr txBox="1">
            <a:spLocks/>
          </p:cNvSpPr>
          <p:nvPr/>
        </p:nvSpPr>
        <p:spPr>
          <a:xfrm>
            <a:off x="149224" y="1670285"/>
            <a:ext cx="11893550" cy="44164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raphie" panose="020B06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raphie" panose="020B06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e" panose="020B06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e" panose="020B06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endParaRPr lang="en-US" b="1" dirty="0">
              <a:solidFill>
                <a:schemeClr val="bg1"/>
              </a:solidFill>
            </a:endParaRPr>
          </a:p>
        </p:txBody>
      </p:sp>
      <p:sp>
        <p:nvSpPr>
          <p:cNvPr id="12" name="Text Placeholder 2">
            <a:extLst>
              <a:ext uri="{FF2B5EF4-FFF2-40B4-BE49-F238E27FC236}">
                <a16:creationId xmlns:a16="http://schemas.microsoft.com/office/drawing/2014/main" id="{25E397C4-7A36-445A-BC24-136B2F58C823}"/>
              </a:ext>
            </a:extLst>
          </p:cNvPr>
          <p:cNvSpPr txBox="1">
            <a:spLocks/>
          </p:cNvSpPr>
          <p:nvPr/>
        </p:nvSpPr>
        <p:spPr>
          <a:xfrm>
            <a:off x="382474" y="1360310"/>
            <a:ext cx="11427050" cy="382740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raphie" panose="020B06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raphie" panose="020B06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e" panose="020B06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e" panose="020B06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200" b="1" dirty="0">
                <a:solidFill>
                  <a:schemeClr val="bg1"/>
                </a:solidFill>
              </a:rPr>
              <a:t>Section 3 requirements are project-based and are not cumulative for a grantee or subrecipient if it receives multiple HUD-funded grants for multiple projects.</a:t>
            </a:r>
          </a:p>
          <a:p>
            <a:pPr marL="0" indent="0">
              <a:lnSpc>
                <a:spcPct val="100000"/>
              </a:lnSpc>
              <a:buFont typeface="Arial" panose="020B0604020202020204" pitchFamily="34" charset="0"/>
              <a:buNone/>
            </a:pPr>
            <a:endParaRPr lang="en-US" sz="2200" dirty="0">
              <a:solidFill>
                <a:schemeClr val="bg1"/>
              </a:solidFill>
            </a:endParaRPr>
          </a:p>
          <a:p>
            <a:pPr marL="0" indent="0">
              <a:lnSpc>
                <a:spcPct val="100000"/>
              </a:lnSpc>
              <a:buFont typeface="Arial" panose="020B0604020202020204" pitchFamily="34" charset="0"/>
              <a:buNone/>
            </a:pPr>
            <a:r>
              <a:rPr lang="en-US" sz="2200" dirty="0">
                <a:solidFill>
                  <a:schemeClr val="bg1"/>
                </a:solidFill>
              </a:rPr>
              <a:t>Example: </a:t>
            </a:r>
          </a:p>
          <a:p>
            <a:pPr marL="0" indent="0">
              <a:lnSpc>
                <a:spcPct val="100000"/>
              </a:lnSpc>
              <a:buFont typeface="Arial" panose="020B0604020202020204" pitchFamily="34" charset="0"/>
              <a:buNone/>
            </a:pPr>
            <a:r>
              <a:rPr lang="en-US" sz="2000" dirty="0">
                <a:solidFill>
                  <a:schemeClr val="bg1"/>
                </a:solidFill>
              </a:rPr>
              <a:t>A local government receives CDBG funds and undertakes two projects: </a:t>
            </a:r>
          </a:p>
          <a:p>
            <a:pPr marL="0" indent="0">
              <a:lnSpc>
                <a:spcPct val="100000"/>
              </a:lnSpc>
              <a:buFont typeface="Arial" panose="020B0604020202020204" pitchFamily="34" charset="0"/>
              <a:buNone/>
            </a:pPr>
            <a:r>
              <a:rPr lang="en-US" sz="2000" dirty="0">
                <a:solidFill>
                  <a:schemeClr val="bg1"/>
                </a:solidFill>
              </a:rPr>
              <a:t>1) Water system improvements with $500,000 of CDBG funding;</a:t>
            </a:r>
          </a:p>
          <a:p>
            <a:pPr marL="0" indent="0">
              <a:lnSpc>
                <a:spcPct val="100000"/>
              </a:lnSpc>
              <a:buFont typeface="Arial" panose="020B0604020202020204" pitchFamily="34" charset="0"/>
              <a:buNone/>
            </a:pPr>
            <a:r>
              <a:rPr lang="en-US" sz="2000" dirty="0">
                <a:solidFill>
                  <a:schemeClr val="bg1"/>
                </a:solidFill>
              </a:rPr>
              <a:t>2) Commercial Building improvement with $100,000 of CDBG funding.</a:t>
            </a:r>
          </a:p>
          <a:p>
            <a:pPr marL="0" indent="0">
              <a:lnSpc>
                <a:spcPct val="100000"/>
              </a:lnSpc>
              <a:buFont typeface="Arial" panose="020B0604020202020204" pitchFamily="34" charset="0"/>
              <a:buNone/>
            </a:pPr>
            <a:r>
              <a:rPr lang="en-US" sz="2000" dirty="0">
                <a:solidFill>
                  <a:schemeClr val="bg1"/>
                </a:solidFill>
              </a:rPr>
              <a:t>These two separate projects are unrelated. Because the commercial building improvement have a total amount of assistance less than $200,000, Section 3 would not apply to this project, but Section 3 would still apply to the water system improvements project. </a:t>
            </a:r>
          </a:p>
          <a:p>
            <a:pPr>
              <a:lnSpc>
                <a:spcPct val="100000"/>
              </a:lnSpc>
            </a:pPr>
            <a:endParaRPr lang="en-US" sz="2200" dirty="0">
              <a:solidFill>
                <a:schemeClr val="bg1"/>
              </a:solidFill>
            </a:endParaRPr>
          </a:p>
        </p:txBody>
      </p:sp>
    </p:spTree>
    <p:extLst>
      <p:ext uri="{BB962C8B-B14F-4D97-AF65-F5344CB8AC3E}">
        <p14:creationId xmlns:p14="http://schemas.microsoft.com/office/powerpoint/2010/main" val="435969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0802F78-C592-4C57-BE49-929F46F6E524}"/>
              </a:ext>
            </a:extLst>
          </p:cNvPr>
          <p:cNvSpPr txBox="1">
            <a:spLocks/>
          </p:cNvSpPr>
          <p:nvPr/>
        </p:nvSpPr>
        <p:spPr>
          <a:xfrm>
            <a:off x="255921" y="594359"/>
            <a:ext cx="6429755" cy="4185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ontserrat ExtraBold" panose="00000900000000000000" pitchFamily="50" charset="0"/>
                <a:ea typeface="+mj-ea"/>
                <a:cs typeface="+mj-cs"/>
              </a:defRPr>
            </a:lvl1pPr>
          </a:lstStyle>
          <a:p>
            <a:pPr algn="l"/>
            <a:r>
              <a:rPr lang="en-US" sz="3400" b="1" dirty="0">
                <a:solidFill>
                  <a:srgbClr val="00B0F0"/>
                </a:solidFill>
                <a:latin typeface="Montserrat ExtraBold" panose="00000900000000000000"/>
              </a:rPr>
              <a:t>Section 3 Does Not Apply</a:t>
            </a:r>
          </a:p>
        </p:txBody>
      </p:sp>
      <p:pic>
        <p:nvPicPr>
          <p:cNvPr id="15" name="Graphic 14">
            <a:extLst>
              <a:ext uri="{FF2B5EF4-FFF2-40B4-BE49-F238E27FC236}">
                <a16:creationId xmlns:a16="http://schemas.microsoft.com/office/drawing/2014/main" id="{D78B0CA6-B8E9-45DD-A9B0-3CBB81CFA917}"/>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0000" b="14299"/>
          <a:stretch/>
        </p:blipFill>
        <p:spPr>
          <a:xfrm>
            <a:off x="9616084" y="4107976"/>
            <a:ext cx="2575915" cy="2750024"/>
          </a:xfrm>
          <a:prstGeom prst="rect">
            <a:avLst/>
          </a:prstGeom>
        </p:spPr>
      </p:pic>
      <p:sp>
        <p:nvSpPr>
          <p:cNvPr id="2" name="Rectangle 1">
            <a:extLst>
              <a:ext uri="{FF2B5EF4-FFF2-40B4-BE49-F238E27FC236}">
                <a16:creationId xmlns:a16="http://schemas.microsoft.com/office/drawing/2014/main" id="{B8A2E9F7-9B5B-4DAF-8DAC-C3C43A57BCE4}"/>
              </a:ext>
            </a:extLst>
          </p:cNvPr>
          <p:cNvSpPr/>
          <p:nvPr/>
        </p:nvSpPr>
        <p:spPr>
          <a:xfrm>
            <a:off x="426508" y="2788233"/>
            <a:ext cx="11616267" cy="1448666"/>
          </a:xfrm>
          <a:prstGeom prst="rect">
            <a:avLst/>
          </a:prstGeom>
          <a:solidFill>
            <a:srgbClr val="00B0F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CF1C63D3-D435-42E3-B5D5-A551B9B54727}"/>
              </a:ext>
            </a:extLst>
          </p:cNvPr>
          <p:cNvSpPr txBox="1">
            <a:spLocks/>
          </p:cNvSpPr>
          <p:nvPr/>
        </p:nvSpPr>
        <p:spPr>
          <a:xfrm>
            <a:off x="149225" y="1337910"/>
            <a:ext cx="11893550" cy="44164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raphie" panose="020B06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raphie" panose="020B06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e" panose="020B06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e" panose="020B06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2000" b="1" dirty="0">
                <a:solidFill>
                  <a:schemeClr val="bg1"/>
                </a:solidFill>
              </a:rPr>
              <a:t>Section 3 does not apply to the following types of projects:</a:t>
            </a:r>
          </a:p>
          <a:p>
            <a:pPr>
              <a:lnSpc>
                <a:spcPct val="120000"/>
              </a:lnSpc>
            </a:pPr>
            <a:r>
              <a:rPr lang="en-US" sz="2000" dirty="0">
                <a:solidFill>
                  <a:schemeClr val="bg1"/>
                </a:solidFill>
              </a:rPr>
              <a:t>Contracts for materials</a:t>
            </a:r>
          </a:p>
          <a:p>
            <a:pPr>
              <a:lnSpc>
                <a:spcPct val="120000"/>
              </a:lnSpc>
            </a:pPr>
            <a:r>
              <a:rPr lang="en-US" sz="2000" dirty="0">
                <a:solidFill>
                  <a:schemeClr val="bg1"/>
                </a:solidFill>
              </a:rPr>
              <a:t>Contracts for professional services</a:t>
            </a:r>
          </a:p>
          <a:p>
            <a:pPr lvl="1">
              <a:lnSpc>
                <a:spcPct val="120000"/>
              </a:lnSpc>
            </a:pPr>
            <a:r>
              <a:rPr lang="en-US" sz="1600" dirty="0">
                <a:solidFill>
                  <a:schemeClr val="bg1"/>
                </a:solidFill>
                <a:latin typeface="Montserrat" panose="00000500000000000000" pitchFamily="50" charset="0"/>
              </a:rPr>
              <a:t>Engineering</a:t>
            </a:r>
          </a:p>
          <a:p>
            <a:pPr lvl="1">
              <a:lnSpc>
                <a:spcPct val="120000"/>
              </a:lnSpc>
            </a:pPr>
            <a:r>
              <a:rPr lang="en-US" sz="1600" dirty="0">
                <a:solidFill>
                  <a:schemeClr val="bg1"/>
                </a:solidFill>
                <a:latin typeface="Montserrat" panose="00000500000000000000" pitchFamily="50" charset="0"/>
              </a:rPr>
              <a:t>Architecture</a:t>
            </a:r>
          </a:p>
          <a:p>
            <a:pPr lvl="1">
              <a:lnSpc>
                <a:spcPct val="120000"/>
              </a:lnSpc>
            </a:pPr>
            <a:r>
              <a:rPr lang="en-US" sz="1600" dirty="0">
                <a:solidFill>
                  <a:schemeClr val="bg1"/>
                </a:solidFill>
                <a:latin typeface="Montserrat" panose="00000500000000000000" pitchFamily="50" charset="0"/>
              </a:rPr>
              <a:t>Grant Administration</a:t>
            </a:r>
          </a:p>
          <a:p>
            <a:pPr lvl="1">
              <a:lnSpc>
                <a:spcPct val="120000"/>
              </a:lnSpc>
            </a:pPr>
            <a:r>
              <a:rPr lang="en-US" sz="1600" dirty="0">
                <a:solidFill>
                  <a:schemeClr val="bg1"/>
                </a:solidFill>
                <a:latin typeface="Montserrat" panose="00000500000000000000" pitchFamily="50" charset="0"/>
              </a:rPr>
              <a:t>Other non-construction services that require an advanced degree or professional licensing </a:t>
            </a:r>
          </a:p>
          <a:p>
            <a:pPr>
              <a:lnSpc>
                <a:spcPct val="120000"/>
              </a:lnSpc>
            </a:pPr>
            <a:r>
              <a:rPr lang="en-US" sz="2000" dirty="0">
                <a:solidFill>
                  <a:schemeClr val="bg1"/>
                </a:solidFill>
              </a:rPr>
              <a:t>Procurement of equipment not related to housing rehabilitation, housing construction, or other public facilities construction, including fire trucks, ambulances, etc.</a:t>
            </a:r>
          </a:p>
          <a:p>
            <a:pPr>
              <a:lnSpc>
                <a:spcPct val="120000"/>
              </a:lnSpc>
            </a:pPr>
            <a:endParaRPr lang="en-US" dirty="0">
              <a:solidFill>
                <a:schemeClr val="bg1"/>
              </a:solidFill>
            </a:endParaRPr>
          </a:p>
          <a:p>
            <a:pPr>
              <a:lnSpc>
                <a:spcPct val="120000"/>
              </a:lnSpc>
            </a:pPr>
            <a:endParaRPr lang="en-US" dirty="0">
              <a:solidFill>
                <a:schemeClr val="bg1"/>
              </a:solidFill>
            </a:endParaRPr>
          </a:p>
          <a:p>
            <a:pPr marL="0" indent="0">
              <a:lnSpc>
                <a:spcPct val="120000"/>
              </a:lnSpc>
              <a:buFont typeface="Arial" panose="020B0604020202020204" pitchFamily="34" charset="0"/>
              <a:buNone/>
            </a:pPr>
            <a:endParaRPr lang="en-US" dirty="0">
              <a:solidFill>
                <a:schemeClr val="bg1"/>
              </a:solidFill>
            </a:endParaRPr>
          </a:p>
        </p:txBody>
      </p:sp>
    </p:spTree>
    <p:extLst>
      <p:ext uri="{BB962C8B-B14F-4D97-AF65-F5344CB8AC3E}">
        <p14:creationId xmlns:p14="http://schemas.microsoft.com/office/powerpoint/2010/main" val="1413025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0802F78-C592-4C57-BE49-929F46F6E524}"/>
              </a:ext>
            </a:extLst>
          </p:cNvPr>
          <p:cNvSpPr txBox="1">
            <a:spLocks/>
          </p:cNvSpPr>
          <p:nvPr/>
        </p:nvSpPr>
        <p:spPr>
          <a:xfrm>
            <a:off x="390146" y="565280"/>
            <a:ext cx="9832028" cy="5062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ontserrat ExtraBold" panose="00000900000000000000" pitchFamily="50" charset="0"/>
                <a:ea typeface="+mj-ea"/>
                <a:cs typeface="+mj-cs"/>
              </a:defRPr>
            </a:lvl1pPr>
          </a:lstStyle>
          <a:p>
            <a:pPr algn="l"/>
            <a:r>
              <a:rPr lang="en-US" sz="3400" b="1" dirty="0">
                <a:solidFill>
                  <a:srgbClr val="00B0F0"/>
                </a:solidFill>
              </a:rPr>
              <a:t>Employment and Training Requirements</a:t>
            </a:r>
          </a:p>
        </p:txBody>
      </p:sp>
      <p:pic>
        <p:nvPicPr>
          <p:cNvPr id="7" name="Graphic 6">
            <a:extLst>
              <a:ext uri="{FF2B5EF4-FFF2-40B4-BE49-F238E27FC236}">
                <a16:creationId xmlns:a16="http://schemas.microsoft.com/office/drawing/2014/main" id="{7103713A-60F0-4253-9371-343FD5B65FB9}"/>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0000" b="14299"/>
          <a:stretch/>
        </p:blipFill>
        <p:spPr>
          <a:xfrm>
            <a:off x="9616084" y="4107976"/>
            <a:ext cx="2575915" cy="2750024"/>
          </a:xfrm>
          <a:prstGeom prst="rect">
            <a:avLst/>
          </a:prstGeom>
        </p:spPr>
      </p:pic>
      <p:sp>
        <p:nvSpPr>
          <p:cNvPr id="9" name="Content Placeholder 6">
            <a:extLst>
              <a:ext uri="{FF2B5EF4-FFF2-40B4-BE49-F238E27FC236}">
                <a16:creationId xmlns:a16="http://schemas.microsoft.com/office/drawing/2014/main" id="{1CED5885-002C-4818-BE0A-BF0C3071EDD9}"/>
              </a:ext>
            </a:extLst>
          </p:cNvPr>
          <p:cNvSpPr txBox="1">
            <a:spLocks/>
          </p:cNvSpPr>
          <p:nvPr/>
        </p:nvSpPr>
        <p:spPr>
          <a:xfrm>
            <a:off x="789476" y="1219911"/>
            <a:ext cx="5035062" cy="4566527"/>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ontserrat"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Graphie" panose="020B0603020204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Graphie" panose="020B0603020204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raphie" panose="020B0603020204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raphie" panose="020B0603020204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US" sz="1900" b="1" dirty="0">
                <a:solidFill>
                  <a:schemeClr val="bg1"/>
                </a:solidFill>
              </a:rPr>
              <a:t>Where feasible, priority for opportunities and training should be given to: </a:t>
            </a:r>
          </a:p>
          <a:p>
            <a:pPr marL="342900" indent="-342900" algn="l">
              <a:lnSpc>
                <a:spcPct val="110000"/>
              </a:lnSpc>
              <a:buFont typeface="Arial" panose="020B0604020202020204" pitchFamily="34" charset="0"/>
              <a:buChar char="•"/>
            </a:pPr>
            <a:r>
              <a:rPr lang="en-US" sz="1900" dirty="0">
                <a:solidFill>
                  <a:schemeClr val="bg1"/>
                </a:solidFill>
              </a:rPr>
              <a:t>Section 3 workers residing within the service area or the neighborhood of the project, and </a:t>
            </a:r>
          </a:p>
          <a:p>
            <a:pPr marL="342900" indent="-342900" algn="l">
              <a:lnSpc>
                <a:spcPct val="110000"/>
              </a:lnSpc>
              <a:buFont typeface="Arial" panose="020B0604020202020204" pitchFamily="34" charset="0"/>
              <a:buChar char="•"/>
            </a:pPr>
            <a:r>
              <a:rPr lang="en-US" sz="1900" dirty="0">
                <a:solidFill>
                  <a:schemeClr val="bg1"/>
                </a:solidFill>
              </a:rPr>
              <a:t>Participants in </a:t>
            </a:r>
            <a:r>
              <a:rPr lang="en-US" sz="1900" dirty="0" err="1">
                <a:solidFill>
                  <a:schemeClr val="bg1"/>
                </a:solidFill>
              </a:rPr>
              <a:t>YouthBuild</a:t>
            </a:r>
            <a:r>
              <a:rPr lang="en-US" sz="1900" dirty="0">
                <a:solidFill>
                  <a:schemeClr val="bg1"/>
                </a:solidFill>
              </a:rPr>
              <a:t> programs. </a:t>
            </a:r>
          </a:p>
          <a:p>
            <a:pPr algn="l">
              <a:lnSpc>
                <a:spcPct val="110000"/>
              </a:lnSpc>
            </a:pPr>
            <a:endParaRPr lang="en-US" sz="2000" b="1" dirty="0">
              <a:solidFill>
                <a:schemeClr val="bg1"/>
              </a:solidFill>
            </a:endParaRPr>
          </a:p>
          <a:p>
            <a:pPr algn="l">
              <a:lnSpc>
                <a:spcPct val="110000"/>
              </a:lnSpc>
            </a:pPr>
            <a:r>
              <a:rPr lang="en-US" sz="2000" b="1" dirty="0">
                <a:solidFill>
                  <a:schemeClr val="bg1"/>
                </a:solidFill>
              </a:rPr>
              <a:t>Where feasible, priority for contracting opportunities: </a:t>
            </a:r>
          </a:p>
          <a:p>
            <a:pPr marL="342900" indent="-342900" algn="l">
              <a:lnSpc>
                <a:spcPct val="110000"/>
              </a:lnSpc>
              <a:buFont typeface="Arial" panose="020B0604020202020204" pitchFamily="34" charset="0"/>
              <a:buChar char="•"/>
            </a:pPr>
            <a:r>
              <a:rPr lang="en-US" sz="1900" dirty="0">
                <a:solidFill>
                  <a:schemeClr val="bg1"/>
                </a:solidFill>
              </a:rPr>
              <a:t>Section 3 business concerns that provide economic opportunities to Section 3 workers residing within the service area or the neighborhood of the project, and </a:t>
            </a:r>
          </a:p>
          <a:p>
            <a:pPr marL="342900" indent="-342900" algn="l">
              <a:lnSpc>
                <a:spcPct val="110000"/>
              </a:lnSpc>
              <a:buFont typeface="Arial" panose="020B0604020202020204" pitchFamily="34" charset="0"/>
              <a:buChar char="•"/>
            </a:pPr>
            <a:r>
              <a:rPr lang="en-US" sz="1900" dirty="0" err="1">
                <a:solidFill>
                  <a:schemeClr val="bg1"/>
                </a:solidFill>
              </a:rPr>
              <a:t>YouthBuild</a:t>
            </a:r>
            <a:r>
              <a:rPr lang="en-US" sz="1900" dirty="0">
                <a:solidFill>
                  <a:schemeClr val="bg1"/>
                </a:solidFill>
              </a:rPr>
              <a:t> programs. </a:t>
            </a:r>
          </a:p>
          <a:p>
            <a:pPr algn="l">
              <a:lnSpc>
                <a:spcPct val="110000"/>
              </a:lnSpc>
            </a:pPr>
            <a:endParaRPr lang="en-US" sz="2000" b="1" dirty="0">
              <a:solidFill>
                <a:schemeClr val="bg1"/>
              </a:solidFill>
            </a:endParaRPr>
          </a:p>
          <a:p>
            <a:pPr algn="l">
              <a:lnSpc>
                <a:spcPct val="110000"/>
              </a:lnSpc>
            </a:pPr>
            <a:endParaRPr lang="en-US" sz="2000" b="1" dirty="0">
              <a:solidFill>
                <a:schemeClr val="bg1"/>
              </a:solidFill>
            </a:endParaRPr>
          </a:p>
          <a:p>
            <a:pPr algn="l">
              <a:lnSpc>
                <a:spcPct val="110000"/>
              </a:lnSpc>
            </a:pPr>
            <a:endParaRPr lang="en-US" sz="2000" b="1" dirty="0">
              <a:solidFill>
                <a:schemeClr val="bg1"/>
              </a:solidFill>
            </a:endParaRPr>
          </a:p>
        </p:txBody>
      </p:sp>
      <p:pic>
        <p:nvPicPr>
          <p:cNvPr id="3" name="Picture 2" descr="A picture containing sky, outdoor, athletic game, sport&#10;&#10;Description automatically generated">
            <a:extLst>
              <a:ext uri="{FF2B5EF4-FFF2-40B4-BE49-F238E27FC236}">
                <a16:creationId xmlns:a16="http://schemas.microsoft.com/office/drawing/2014/main" id="{CF631BA6-485E-447D-A484-9D13AAE3DAF0}"/>
              </a:ext>
            </a:extLst>
          </p:cNvPr>
          <p:cNvPicPr>
            <a:picLocks noChangeAspect="1"/>
          </p:cNvPicPr>
          <p:nvPr/>
        </p:nvPicPr>
        <p:blipFill rotWithShape="1">
          <a:blip r:embed="rId4">
            <a:extLst>
              <a:ext uri="{28A0092B-C50C-407E-A947-70E740481C1C}">
                <a14:useLocalDpi xmlns:a14="http://schemas.microsoft.com/office/drawing/2010/main" val="0"/>
              </a:ext>
            </a:extLst>
          </a:blip>
          <a:srcRect l="5435" r="34929" b="10065"/>
          <a:stretch/>
        </p:blipFill>
        <p:spPr>
          <a:xfrm>
            <a:off x="6367464" y="1287243"/>
            <a:ext cx="5426569" cy="42835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06417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0802F78-C592-4C57-BE49-929F46F6E524}"/>
              </a:ext>
            </a:extLst>
          </p:cNvPr>
          <p:cNvSpPr txBox="1">
            <a:spLocks/>
          </p:cNvSpPr>
          <p:nvPr/>
        </p:nvSpPr>
        <p:spPr>
          <a:xfrm>
            <a:off x="297866" y="668591"/>
            <a:ext cx="6429755" cy="4185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ontserrat ExtraBold" panose="00000900000000000000" pitchFamily="50" charset="0"/>
                <a:ea typeface="+mj-ea"/>
                <a:cs typeface="+mj-cs"/>
              </a:defRPr>
            </a:lvl1pPr>
          </a:lstStyle>
          <a:p>
            <a:pPr algn="l"/>
            <a:r>
              <a:rPr lang="en-US" sz="3400" b="1" dirty="0">
                <a:solidFill>
                  <a:srgbClr val="00B0F0"/>
                </a:solidFill>
              </a:rPr>
              <a:t>What is a Section 3 Worker? </a:t>
            </a:r>
            <a:endParaRPr lang="en-US" sz="3400" dirty="0">
              <a:solidFill>
                <a:srgbClr val="00B0F0"/>
              </a:solidFill>
            </a:endParaRPr>
          </a:p>
        </p:txBody>
      </p:sp>
      <p:pic>
        <p:nvPicPr>
          <p:cNvPr id="15" name="Graphic 14">
            <a:extLst>
              <a:ext uri="{FF2B5EF4-FFF2-40B4-BE49-F238E27FC236}">
                <a16:creationId xmlns:a16="http://schemas.microsoft.com/office/drawing/2014/main" id="{D78B0CA6-B8E9-45DD-A9B0-3CBB81CFA917}"/>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0000" b="14299"/>
          <a:stretch/>
        </p:blipFill>
        <p:spPr>
          <a:xfrm>
            <a:off x="9616084" y="4107976"/>
            <a:ext cx="2575915" cy="2750024"/>
          </a:xfrm>
          <a:prstGeom prst="rect">
            <a:avLst/>
          </a:prstGeom>
        </p:spPr>
      </p:pic>
      <p:sp>
        <p:nvSpPr>
          <p:cNvPr id="13" name="Rectangle 12">
            <a:extLst>
              <a:ext uri="{FF2B5EF4-FFF2-40B4-BE49-F238E27FC236}">
                <a16:creationId xmlns:a16="http://schemas.microsoft.com/office/drawing/2014/main" id="{53BFC8F9-2608-4DF1-9A3E-EA6FAA4718F6}"/>
              </a:ext>
            </a:extLst>
          </p:cNvPr>
          <p:cNvSpPr/>
          <p:nvPr/>
        </p:nvSpPr>
        <p:spPr>
          <a:xfrm>
            <a:off x="0" y="2039904"/>
            <a:ext cx="4075289" cy="904632"/>
          </a:xfrm>
          <a:prstGeom prst="rect">
            <a:avLst/>
          </a:prstGeom>
          <a:solidFill>
            <a:srgbClr val="00B0F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AA45D81D-2B2C-41DE-8BD9-4D5C45EAFF5E}"/>
              </a:ext>
            </a:extLst>
          </p:cNvPr>
          <p:cNvSpPr txBox="1">
            <a:spLocks/>
          </p:cNvSpPr>
          <p:nvPr/>
        </p:nvSpPr>
        <p:spPr>
          <a:xfrm>
            <a:off x="149225" y="1563688"/>
            <a:ext cx="11893550" cy="44164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raphie" panose="020B06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raphie" panose="020B06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e" panose="020B06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e" panose="020B06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1800" b="1" dirty="0">
                <a:solidFill>
                  <a:schemeClr val="bg1"/>
                </a:solidFill>
              </a:rPr>
              <a:t>The new Section 3 rule defines two subsets of workers for Section 3 projects:</a:t>
            </a:r>
          </a:p>
          <a:p>
            <a:pPr>
              <a:lnSpc>
                <a:spcPct val="120000"/>
              </a:lnSpc>
            </a:pPr>
            <a:r>
              <a:rPr lang="en-US" sz="1800" dirty="0">
                <a:solidFill>
                  <a:schemeClr val="bg1"/>
                </a:solidFill>
              </a:rPr>
              <a:t>Section 3 Worker</a:t>
            </a:r>
          </a:p>
          <a:p>
            <a:pPr>
              <a:lnSpc>
                <a:spcPct val="120000"/>
              </a:lnSpc>
            </a:pPr>
            <a:r>
              <a:rPr lang="en-US" sz="1800" dirty="0">
                <a:solidFill>
                  <a:schemeClr val="bg1"/>
                </a:solidFill>
              </a:rPr>
              <a:t>Targeted Section 3 Worker</a:t>
            </a:r>
          </a:p>
          <a:p>
            <a:pPr marL="0" indent="0">
              <a:lnSpc>
                <a:spcPct val="120000"/>
              </a:lnSpc>
              <a:buNone/>
            </a:pPr>
            <a:endParaRPr lang="en-US" sz="1800" dirty="0">
              <a:solidFill>
                <a:schemeClr val="bg1"/>
              </a:solidFill>
            </a:endParaRPr>
          </a:p>
          <a:p>
            <a:pPr>
              <a:lnSpc>
                <a:spcPct val="120000"/>
              </a:lnSpc>
            </a:pPr>
            <a:endParaRPr lang="en-US" sz="1800" dirty="0">
              <a:solidFill>
                <a:schemeClr val="bg1"/>
              </a:solidFill>
            </a:endParaRPr>
          </a:p>
          <a:p>
            <a:pPr marL="0" indent="0">
              <a:lnSpc>
                <a:spcPct val="120000"/>
              </a:lnSpc>
              <a:buFont typeface="Arial" panose="020B0604020202020204" pitchFamily="34" charset="0"/>
              <a:buNone/>
            </a:pPr>
            <a:endParaRPr lang="en-US" sz="1800" dirty="0">
              <a:solidFill>
                <a:schemeClr val="bg1"/>
              </a:solidFill>
            </a:endParaRPr>
          </a:p>
        </p:txBody>
      </p:sp>
    </p:spTree>
    <p:extLst>
      <p:ext uri="{BB962C8B-B14F-4D97-AF65-F5344CB8AC3E}">
        <p14:creationId xmlns:p14="http://schemas.microsoft.com/office/powerpoint/2010/main" val="2021806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0802F78-C592-4C57-BE49-929F46F6E524}"/>
              </a:ext>
            </a:extLst>
          </p:cNvPr>
          <p:cNvSpPr txBox="1">
            <a:spLocks/>
          </p:cNvSpPr>
          <p:nvPr/>
        </p:nvSpPr>
        <p:spPr>
          <a:xfrm>
            <a:off x="390145" y="627323"/>
            <a:ext cx="6429755" cy="4185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ontserrat ExtraBold" panose="00000900000000000000" pitchFamily="50" charset="0"/>
                <a:ea typeface="+mj-ea"/>
                <a:cs typeface="+mj-cs"/>
              </a:defRPr>
            </a:lvl1pPr>
          </a:lstStyle>
          <a:p>
            <a:pPr algn="l"/>
            <a:r>
              <a:rPr lang="en-US" sz="3400" b="1" dirty="0">
                <a:solidFill>
                  <a:srgbClr val="00B0F0"/>
                </a:solidFill>
              </a:rPr>
              <a:t>Section 3 Worker</a:t>
            </a:r>
            <a:endParaRPr lang="en-US" sz="3400" dirty="0">
              <a:solidFill>
                <a:srgbClr val="00B0F0"/>
              </a:solidFill>
            </a:endParaRPr>
          </a:p>
        </p:txBody>
      </p:sp>
      <p:pic>
        <p:nvPicPr>
          <p:cNvPr id="15" name="Graphic 14">
            <a:extLst>
              <a:ext uri="{FF2B5EF4-FFF2-40B4-BE49-F238E27FC236}">
                <a16:creationId xmlns:a16="http://schemas.microsoft.com/office/drawing/2014/main" id="{D78B0CA6-B8E9-45DD-A9B0-3CBB81CFA917}"/>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0000" b="14299"/>
          <a:stretch/>
        </p:blipFill>
        <p:spPr>
          <a:xfrm>
            <a:off x="9616084" y="4107976"/>
            <a:ext cx="2575915" cy="2750024"/>
          </a:xfrm>
          <a:prstGeom prst="rect">
            <a:avLst/>
          </a:prstGeom>
        </p:spPr>
      </p:pic>
      <p:sp>
        <p:nvSpPr>
          <p:cNvPr id="5" name="Rectangle 4">
            <a:extLst>
              <a:ext uri="{FF2B5EF4-FFF2-40B4-BE49-F238E27FC236}">
                <a16:creationId xmlns:a16="http://schemas.microsoft.com/office/drawing/2014/main" id="{B0BC73F4-84CA-43FF-89E4-7BCCFACF1197}"/>
              </a:ext>
            </a:extLst>
          </p:cNvPr>
          <p:cNvSpPr/>
          <p:nvPr/>
        </p:nvSpPr>
        <p:spPr>
          <a:xfrm>
            <a:off x="149225" y="2625755"/>
            <a:ext cx="11893550" cy="1691517"/>
          </a:xfrm>
          <a:prstGeom prst="rect">
            <a:avLst/>
          </a:prstGeom>
          <a:solidFill>
            <a:srgbClr val="00B0F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AA45D81D-2B2C-41DE-8BD9-4D5C45EAFF5E}"/>
              </a:ext>
            </a:extLst>
          </p:cNvPr>
          <p:cNvSpPr txBox="1">
            <a:spLocks/>
          </p:cNvSpPr>
          <p:nvPr/>
        </p:nvSpPr>
        <p:spPr>
          <a:xfrm>
            <a:off x="149225" y="836619"/>
            <a:ext cx="11893550" cy="44164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raphie" panose="020B06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raphie" panose="020B06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e" panose="020B06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e" panose="020B06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sz="2200" b="1" dirty="0">
              <a:solidFill>
                <a:schemeClr val="bg1"/>
              </a:solidFill>
            </a:endParaRPr>
          </a:p>
          <a:p>
            <a:pPr marL="0" indent="0">
              <a:lnSpc>
                <a:spcPct val="120000"/>
              </a:lnSpc>
              <a:buNone/>
            </a:pPr>
            <a:r>
              <a:rPr lang="en-US" sz="2000" b="1" dirty="0">
                <a:solidFill>
                  <a:schemeClr val="bg1"/>
                </a:solidFill>
              </a:rPr>
              <a:t>A Section 3 Worker is any worker who currently fits, or when hired within the past five years fit, at least one of the following categories, as documented:</a:t>
            </a:r>
          </a:p>
          <a:p>
            <a:pPr marL="0" indent="0">
              <a:lnSpc>
                <a:spcPct val="120000"/>
              </a:lnSpc>
              <a:buNone/>
            </a:pPr>
            <a:r>
              <a:rPr lang="en-US" sz="2000" b="1" dirty="0">
                <a:solidFill>
                  <a:schemeClr val="bg1"/>
                </a:solidFill>
              </a:rPr>
              <a:t> </a:t>
            </a:r>
          </a:p>
          <a:p>
            <a:pPr>
              <a:lnSpc>
                <a:spcPct val="120000"/>
              </a:lnSpc>
            </a:pPr>
            <a:r>
              <a:rPr lang="en-US" sz="2000" dirty="0">
                <a:solidFill>
                  <a:schemeClr val="bg1"/>
                </a:solidFill>
              </a:rPr>
              <a:t>The worker is employed by a Section 3 business; </a:t>
            </a:r>
          </a:p>
          <a:p>
            <a:pPr>
              <a:lnSpc>
                <a:spcPct val="120000"/>
              </a:lnSpc>
            </a:pPr>
            <a:r>
              <a:rPr lang="en-US" sz="2000" dirty="0">
                <a:solidFill>
                  <a:schemeClr val="bg1"/>
                </a:solidFill>
              </a:rPr>
              <a:t>The income limit established by HUD (the worker is either low- or very-low income);</a:t>
            </a:r>
          </a:p>
          <a:p>
            <a:pPr>
              <a:lnSpc>
                <a:spcPct val="120000"/>
              </a:lnSpc>
            </a:pPr>
            <a:r>
              <a:rPr lang="en-US" sz="2000" dirty="0">
                <a:solidFill>
                  <a:schemeClr val="bg1"/>
                </a:solidFill>
              </a:rPr>
              <a:t>The worker is a </a:t>
            </a:r>
            <a:r>
              <a:rPr lang="en-US" sz="2000" dirty="0" err="1">
                <a:solidFill>
                  <a:schemeClr val="bg1"/>
                </a:solidFill>
              </a:rPr>
              <a:t>YouthBuild</a:t>
            </a:r>
            <a:r>
              <a:rPr lang="en-US" sz="2000" dirty="0">
                <a:solidFill>
                  <a:schemeClr val="bg1"/>
                </a:solidFill>
              </a:rPr>
              <a:t> participant.</a:t>
            </a:r>
          </a:p>
          <a:p>
            <a:pPr>
              <a:lnSpc>
                <a:spcPct val="120000"/>
              </a:lnSpc>
            </a:pPr>
            <a:endParaRPr lang="en-US" sz="2200" dirty="0">
              <a:solidFill>
                <a:schemeClr val="bg1"/>
              </a:solidFill>
            </a:endParaRPr>
          </a:p>
          <a:p>
            <a:pPr marL="0" indent="0">
              <a:lnSpc>
                <a:spcPct val="120000"/>
              </a:lnSpc>
              <a:buNone/>
            </a:pPr>
            <a:endParaRPr lang="en-US" sz="2200" dirty="0">
              <a:solidFill>
                <a:schemeClr val="bg1"/>
              </a:solidFill>
            </a:endParaRPr>
          </a:p>
        </p:txBody>
      </p:sp>
    </p:spTree>
    <p:extLst>
      <p:ext uri="{BB962C8B-B14F-4D97-AF65-F5344CB8AC3E}">
        <p14:creationId xmlns:p14="http://schemas.microsoft.com/office/powerpoint/2010/main" val="1361895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1107</TotalTime>
  <Words>1499</Words>
  <Application>Microsoft Office PowerPoint</Application>
  <PresentationFormat>Widescreen</PresentationFormat>
  <Paragraphs>154</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Graphie</vt:lpstr>
      <vt:lpstr>Montserrat</vt:lpstr>
      <vt:lpstr>Montserrat ExtraBold</vt:lpstr>
      <vt:lpstr>Office Theme</vt:lpstr>
      <vt:lpstr>Section 3 Training Community Development Block Grants</vt:lpstr>
      <vt:lpstr>CDBG Project Manager</vt:lpstr>
      <vt:lpstr>PowerPoint Presentation</vt:lpstr>
      <vt:lpstr>Section 3 Applicability</vt:lpstr>
      <vt:lpstr>Section 3 Applicability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LET’S TALK!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Keller [KDC]</dc:creator>
  <cp:lastModifiedBy>Dustin</cp:lastModifiedBy>
  <cp:revision>8</cp:revision>
  <dcterms:created xsi:type="dcterms:W3CDTF">2021-11-05T13:22:14Z</dcterms:created>
  <dcterms:modified xsi:type="dcterms:W3CDTF">2021-12-07T19:02:30Z</dcterms:modified>
</cp:coreProperties>
</file>